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 id="2147483756" r:id="rId6"/>
  </p:sldMasterIdLst>
  <p:sldIdLst>
    <p:sldId id="318" r:id="rId7"/>
    <p:sldId id="333" r:id="rId8"/>
    <p:sldId id="319" r:id="rId9"/>
    <p:sldId id="369" r:id="rId10"/>
    <p:sldId id="320" r:id="rId11"/>
    <p:sldId id="370" r:id="rId12"/>
    <p:sldId id="321" r:id="rId13"/>
    <p:sldId id="371" r:id="rId14"/>
    <p:sldId id="322" r:id="rId15"/>
    <p:sldId id="372" r:id="rId16"/>
    <p:sldId id="323" r:id="rId17"/>
    <p:sldId id="373" r:id="rId18"/>
    <p:sldId id="324" r:id="rId19"/>
    <p:sldId id="374" r:id="rId20"/>
    <p:sldId id="325" r:id="rId21"/>
    <p:sldId id="375" r:id="rId22"/>
    <p:sldId id="326" r:id="rId23"/>
    <p:sldId id="376" r:id="rId24"/>
    <p:sldId id="327" r:id="rId25"/>
    <p:sldId id="377" r:id="rId26"/>
    <p:sldId id="328" r:id="rId27"/>
    <p:sldId id="378" r:id="rId28"/>
    <p:sldId id="329" r:id="rId29"/>
    <p:sldId id="379" r:id="rId30"/>
    <p:sldId id="330" r:id="rId31"/>
    <p:sldId id="380" r:id="rId32"/>
    <p:sldId id="287" r:id="rId33"/>
    <p:sldId id="288" r:id="rId34"/>
    <p:sldId id="348" r:id="rId35"/>
    <p:sldId id="289" r:id="rId36"/>
    <p:sldId id="349" r:id="rId37"/>
    <p:sldId id="350" r:id="rId38"/>
    <p:sldId id="290" r:id="rId39"/>
    <p:sldId id="351" r:id="rId40"/>
    <p:sldId id="291" r:id="rId41"/>
    <p:sldId id="352" r:id="rId42"/>
    <p:sldId id="292" r:id="rId43"/>
    <p:sldId id="353" r:id="rId44"/>
    <p:sldId id="293" r:id="rId45"/>
    <p:sldId id="354" r:id="rId46"/>
    <p:sldId id="356" r:id="rId47"/>
    <p:sldId id="357" r:id="rId48"/>
    <p:sldId id="295" r:id="rId49"/>
    <p:sldId id="355" r:id="rId50"/>
    <p:sldId id="296" r:id="rId51"/>
    <p:sldId id="358" r:id="rId52"/>
    <p:sldId id="297" r:id="rId53"/>
    <p:sldId id="359" r:id="rId54"/>
    <p:sldId id="360" r:id="rId55"/>
    <p:sldId id="298" r:id="rId56"/>
    <p:sldId id="299" r:id="rId57"/>
    <p:sldId id="393" r:id="rId58"/>
    <p:sldId id="300" r:id="rId59"/>
    <p:sldId id="394" r:id="rId60"/>
    <p:sldId id="301" r:id="rId61"/>
    <p:sldId id="395" r:id="rId62"/>
    <p:sldId id="302" r:id="rId63"/>
    <p:sldId id="396" r:id="rId64"/>
    <p:sldId id="303" r:id="rId65"/>
    <p:sldId id="397" r:id="rId66"/>
    <p:sldId id="304" r:id="rId67"/>
    <p:sldId id="398" r:id="rId68"/>
    <p:sldId id="305" r:id="rId69"/>
    <p:sldId id="399" r:id="rId70"/>
    <p:sldId id="306" r:id="rId71"/>
    <p:sldId id="400" r:id="rId72"/>
    <p:sldId id="307" r:id="rId73"/>
    <p:sldId id="401" r:id="rId74"/>
    <p:sldId id="308" r:id="rId75"/>
    <p:sldId id="402" r:id="rId76"/>
    <p:sldId id="309" r:id="rId77"/>
    <p:sldId id="310" r:id="rId78"/>
    <p:sldId id="361" r:id="rId79"/>
    <p:sldId id="311" r:id="rId80"/>
    <p:sldId id="362" r:id="rId81"/>
    <p:sldId id="312" r:id="rId82"/>
    <p:sldId id="363" r:id="rId83"/>
    <p:sldId id="313" r:id="rId84"/>
    <p:sldId id="364" r:id="rId85"/>
    <p:sldId id="314" r:id="rId86"/>
    <p:sldId id="365" r:id="rId87"/>
    <p:sldId id="315" r:id="rId88"/>
    <p:sldId id="366" r:id="rId89"/>
    <p:sldId id="316" r:id="rId90"/>
    <p:sldId id="367" r:id="rId91"/>
    <p:sldId id="317" r:id="rId92"/>
    <p:sldId id="368" r:id="rId93"/>
    <p:sldId id="285" r:id="rId94"/>
    <p:sldId id="261" r:id="rId95"/>
    <p:sldId id="381" r:id="rId96"/>
    <p:sldId id="257" r:id="rId97"/>
    <p:sldId id="382" r:id="rId98"/>
    <p:sldId id="260" r:id="rId99"/>
    <p:sldId id="383" r:id="rId100"/>
    <p:sldId id="265" r:id="rId101"/>
    <p:sldId id="385" r:id="rId102"/>
    <p:sldId id="259" r:id="rId103"/>
    <p:sldId id="386" r:id="rId104"/>
    <p:sldId id="267" r:id="rId105"/>
    <p:sldId id="384" r:id="rId106"/>
    <p:sldId id="286" r:id="rId107"/>
    <p:sldId id="387" r:id="rId108"/>
    <p:sldId id="268" r:id="rId109"/>
    <p:sldId id="388" r:id="rId110"/>
    <p:sldId id="262" r:id="rId111"/>
    <p:sldId id="389" r:id="rId112"/>
    <p:sldId id="263" r:id="rId113"/>
    <p:sldId id="390" r:id="rId114"/>
    <p:sldId id="264" r:id="rId115"/>
    <p:sldId id="391" r:id="rId116"/>
    <p:sldId id="266" r:id="rId117"/>
    <p:sldId id="392" r:id="rId118"/>
    <p:sldId id="334" r:id="rId119"/>
    <p:sldId id="340" r:id="rId120"/>
    <p:sldId id="341" r:id="rId121"/>
    <p:sldId id="342" r:id="rId122"/>
    <p:sldId id="343" r:id="rId123"/>
    <p:sldId id="335" r:id="rId124"/>
    <p:sldId id="336" r:id="rId125"/>
    <p:sldId id="339" r:id="rId126"/>
    <p:sldId id="338" r:id="rId127"/>
    <p:sldId id="344" r:id="rId128"/>
    <p:sldId id="345" r:id="rId129"/>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44" autoAdjust="0"/>
    <p:restoredTop sz="94660"/>
  </p:normalViewPr>
  <p:slideViewPr>
    <p:cSldViewPr>
      <p:cViewPr>
        <p:scale>
          <a:sx n="63" d="100"/>
          <a:sy n="63" d="100"/>
        </p:scale>
        <p:origin x="-682" y="-384"/>
      </p:cViewPr>
      <p:guideLst>
        <p:guide orient="horz" pos="2160"/>
        <p:guide pos="2880"/>
      </p:guideLst>
    </p:cSldViewPr>
  </p:slideViewPr>
  <p:notesTextViewPr>
    <p:cViewPr>
      <p:scale>
        <a:sx n="1" d="1"/>
        <a:sy n="1" d="1"/>
      </p:scale>
      <p:origin x="0" y="0"/>
    </p:cViewPr>
  </p:notesTextViewPr>
  <p:sorterViewPr>
    <p:cViewPr>
      <p:scale>
        <a:sx n="52" d="100"/>
        <a:sy n="52" d="100"/>
      </p:scale>
      <p:origin x="0" y="29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tableStyles" Target="tableStyle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5197F4-B674-4B31-B91F-046580F3C974}"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246877107"/>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5197F4-B674-4B31-B91F-046580F3C974}"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2298372962"/>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5197F4-B674-4B31-B91F-046580F3C974}"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3763042244"/>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16" name="Slide Number Placeholder 15"/>
          <p:cNvSpPr>
            <a:spLocks noGrp="1"/>
          </p:cNvSpPr>
          <p:nvPr>
            <p:ph type="sldNum" sz="quarter" idx="11"/>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
        <p:nvSpPr>
          <p:cNvPr id="17" name="Footer Placeholder 16"/>
          <p:cNvSpPr>
            <a:spLocks noGrp="1"/>
          </p:cNvSpPr>
          <p:nvPr>
            <p:ph type="ftr" sz="quarter" idx="12"/>
          </p:nvPr>
        </p:nvSpPr>
        <p:spPr/>
        <p:txBody>
          <a:bodyPr/>
          <a:lstStyle/>
          <a:p>
            <a:endParaRPr lang="en-US">
              <a:solidFill>
                <a:srgbClr val="C9C2D1"/>
              </a:solidFill>
            </a:endParaRPr>
          </a:p>
        </p:txBody>
      </p:sp>
    </p:spTree>
    <p:extLst>
      <p:ext uri="{BB962C8B-B14F-4D97-AF65-F5344CB8AC3E}">
        <p14:creationId xmlns:p14="http://schemas.microsoft.com/office/powerpoint/2010/main" val="4029923093"/>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15" name="Slide Number Placeholder 14"/>
          <p:cNvSpPr>
            <a:spLocks noGrp="1"/>
          </p:cNvSpPr>
          <p:nvPr>
            <p:ph type="sldNum" sz="quarter" idx="15"/>
          </p:nvPr>
        </p:nvSpPr>
        <p:spPr/>
        <p:txBody>
          <a:bodyPr/>
          <a:lstStyle>
            <a:lvl1pPr algn="ctr">
              <a:defRPr/>
            </a:lvl1pPr>
          </a:lstStyle>
          <a:p>
            <a:fld id="{99957725-5ECD-4986-BFF3-DFF6D377143F}" type="slidenum">
              <a:rPr lang="en-US" smtClean="0">
                <a:solidFill>
                  <a:srgbClr val="C9C2D1"/>
                </a:solidFill>
              </a:rPr>
              <a:pPr/>
              <a:t>‹#›</a:t>
            </a:fld>
            <a:endParaRPr lang="en-US">
              <a:solidFill>
                <a:srgbClr val="C9C2D1"/>
              </a:solidFill>
            </a:endParaRPr>
          </a:p>
        </p:txBody>
      </p:sp>
      <p:sp>
        <p:nvSpPr>
          <p:cNvPr id="16" name="Footer Placeholder 15"/>
          <p:cNvSpPr>
            <a:spLocks noGrp="1"/>
          </p:cNvSpPr>
          <p:nvPr>
            <p:ph type="ftr" sz="quarter" idx="16"/>
          </p:nvPr>
        </p:nvSpPr>
        <p:spPr/>
        <p:txBody>
          <a:bodyPr/>
          <a:lstStyle/>
          <a:p>
            <a:endParaRPr lang="en-US">
              <a:solidFill>
                <a:srgbClr val="C9C2D1"/>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3811627892"/>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5" name="Footer Placeholder 4"/>
          <p:cNvSpPr>
            <a:spLocks noGrp="1"/>
          </p:cNvSpPr>
          <p:nvPr>
            <p:ph type="ftr" sz="quarter" idx="11"/>
          </p:nvPr>
        </p:nvSpPr>
        <p:spPr/>
        <p:txBody>
          <a:bodyPr/>
          <a:lstStyle/>
          <a:p>
            <a:endParaRPr lang="en-US">
              <a:solidFill>
                <a:srgbClr val="C9C2D1"/>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774475"/>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6" name="Footer Placeholder 5"/>
          <p:cNvSpPr>
            <a:spLocks noGrp="1"/>
          </p:cNvSpPr>
          <p:nvPr>
            <p:ph type="ftr" sz="quarter" idx="11"/>
          </p:nvPr>
        </p:nvSpPr>
        <p:spPr/>
        <p:txBody>
          <a:bodyPr/>
          <a:lstStyle/>
          <a:p>
            <a:endParaRPr lang="en-US">
              <a:solidFill>
                <a:srgbClr val="C9C2D1"/>
              </a:solidFill>
            </a:endParaRPr>
          </a:p>
        </p:txBody>
      </p:sp>
      <p:sp>
        <p:nvSpPr>
          <p:cNvPr id="7" name="Slide Number Placeholder 6"/>
          <p:cNvSpPr>
            <a:spLocks noGrp="1"/>
          </p:cNvSpPr>
          <p:nvPr>
            <p:ph type="sldNum" sz="quarter" idx="12"/>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90573339"/>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
        <p:nvSpPr>
          <p:cNvPr id="8" name="Footer Placeholder 7"/>
          <p:cNvSpPr>
            <a:spLocks noGrp="1"/>
          </p:cNvSpPr>
          <p:nvPr>
            <p:ph type="ftr" sz="quarter" idx="11"/>
          </p:nvPr>
        </p:nvSpPr>
        <p:spPr/>
        <p:txBody>
          <a:bodyPr/>
          <a:lstStyle/>
          <a:p>
            <a:endParaRPr lang="en-US">
              <a:solidFill>
                <a:srgbClr val="C9C2D1"/>
              </a:solidFill>
            </a:endParaRPr>
          </a:p>
        </p:txBody>
      </p:sp>
      <p:sp>
        <p:nvSpPr>
          <p:cNvPr id="7" name="Date Placeholder 6"/>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676689"/>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4" name="Footer Placeholder 3"/>
          <p:cNvSpPr>
            <a:spLocks noGrp="1"/>
          </p:cNvSpPr>
          <p:nvPr>
            <p:ph type="ftr" sz="quarter" idx="11"/>
          </p:nvPr>
        </p:nvSpPr>
        <p:spPr/>
        <p:txBody>
          <a:bodyPr/>
          <a:lstStyle/>
          <a:p>
            <a:endParaRPr lang="en-US">
              <a:solidFill>
                <a:srgbClr val="C9C2D1"/>
              </a:solidFill>
            </a:endParaRPr>
          </a:p>
        </p:txBody>
      </p:sp>
      <p:sp>
        <p:nvSpPr>
          <p:cNvPr id="5" name="Slide Number Placeholder 4"/>
          <p:cNvSpPr>
            <a:spLocks noGrp="1"/>
          </p:cNvSpPr>
          <p:nvPr>
            <p:ph type="sldNum" sz="quarter" idx="12"/>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738238408"/>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3" name="Footer Placeholder 2"/>
          <p:cNvSpPr>
            <a:spLocks noGrp="1"/>
          </p:cNvSpPr>
          <p:nvPr>
            <p:ph type="ftr" sz="quarter" idx="11"/>
          </p:nvPr>
        </p:nvSpPr>
        <p:spPr/>
        <p:txBody>
          <a:bodyPr/>
          <a:lstStyle/>
          <a:p>
            <a:endParaRPr lang="en-US">
              <a:solidFill>
                <a:srgbClr val="C9C2D1"/>
              </a:solidFill>
            </a:endParaRPr>
          </a:p>
        </p:txBody>
      </p:sp>
      <p:sp>
        <p:nvSpPr>
          <p:cNvPr id="4" name="Slide Number Placeholder 3"/>
          <p:cNvSpPr>
            <a:spLocks noGrp="1"/>
          </p:cNvSpPr>
          <p:nvPr>
            <p:ph type="sldNum" sz="quarter" idx="12"/>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Tree>
    <p:extLst>
      <p:ext uri="{BB962C8B-B14F-4D97-AF65-F5344CB8AC3E}">
        <p14:creationId xmlns:p14="http://schemas.microsoft.com/office/powerpoint/2010/main" val="3724115570"/>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9" name="Slide Number Placeholder 8"/>
          <p:cNvSpPr>
            <a:spLocks noGrp="1"/>
          </p:cNvSpPr>
          <p:nvPr>
            <p:ph type="sldNum" sz="quarter" idx="15"/>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
        <p:nvSpPr>
          <p:cNvPr id="10" name="Footer Placeholder 9"/>
          <p:cNvSpPr>
            <a:spLocks noGrp="1"/>
          </p:cNvSpPr>
          <p:nvPr>
            <p:ph type="ftr" sz="quarter" idx="16"/>
          </p:nvPr>
        </p:nvSpPr>
        <p:spPr/>
        <p:txBody>
          <a:bodyPr/>
          <a:lstStyle/>
          <a:p>
            <a:endParaRPr lang="en-US">
              <a:solidFill>
                <a:srgbClr val="C9C2D1"/>
              </a:solidFill>
            </a:endParaRPr>
          </a:p>
        </p:txBody>
      </p:sp>
    </p:spTree>
    <p:extLst>
      <p:ext uri="{BB962C8B-B14F-4D97-AF65-F5344CB8AC3E}">
        <p14:creationId xmlns:p14="http://schemas.microsoft.com/office/powerpoint/2010/main" val="1285874394"/>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5197F4-B674-4B31-B91F-046580F3C974}"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3993284209"/>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9" name="Slide Number Placeholder 8"/>
          <p:cNvSpPr>
            <a:spLocks noGrp="1"/>
          </p:cNvSpPr>
          <p:nvPr>
            <p:ph type="sldNum" sz="quarter" idx="11"/>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
        <p:nvSpPr>
          <p:cNvPr id="10" name="Footer Placeholder 9"/>
          <p:cNvSpPr>
            <a:spLocks noGrp="1"/>
          </p:cNvSpPr>
          <p:nvPr>
            <p:ph type="ftr" sz="quarter" idx="12"/>
          </p:nvPr>
        </p:nvSpPr>
        <p:spPr/>
        <p:txBody>
          <a:bodyPr/>
          <a:lstStyle/>
          <a:p>
            <a:endParaRPr lang="en-US">
              <a:solidFill>
                <a:srgbClr val="C9C2D1"/>
              </a:solidFill>
            </a:endParaRPr>
          </a:p>
        </p:txBody>
      </p:sp>
    </p:spTree>
    <p:extLst>
      <p:ext uri="{BB962C8B-B14F-4D97-AF65-F5344CB8AC3E}">
        <p14:creationId xmlns:p14="http://schemas.microsoft.com/office/powerpoint/2010/main" val="3079393960"/>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5" name="Footer Placeholder 4"/>
          <p:cNvSpPr>
            <a:spLocks noGrp="1"/>
          </p:cNvSpPr>
          <p:nvPr>
            <p:ph type="ftr" sz="quarter" idx="11"/>
          </p:nvPr>
        </p:nvSpPr>
        <p:spPr/>
        <p:txBody>
          <a:bodyPr/>
          <a:lstStyle/>
          <a:p>
            <a:endParaRPr lang="en-US">
              <a:solidFill>
                <a:srgbClr val="C9C2D1"/>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Tree>
    <p:extLst>
      <p:ext uri="{BB962C8B-B14F-4D97-AF65-F5344CB8AC3E}">
        <p14:creationId xmlns:p14="http://schemas.microsoft.com/office/powerpoint/2010/main" val="2597486761"/>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5" name="Footer Placeholder 4"/>
          <p:cNvSpPr>
            <a:spLocks noGrp="1"/>
          </p:cNvSpPr>
          <p:nvPr>
            <p:ph type="ftr" sz="quarter" idx="11"/>
          </p:nvPr>
        </p:nvSpPr>
        <p:spPr/>
        <p:txBody>
          <a:bodyPr/>
          <a:lstStyle/>
          <a:p>
            <a:endParaRPr lang="en-US">
              <a:solidFill>
                <a:srgbClr val="C9C2D1"/>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C9C2D1"/>
                </a:solidFill>
              </a:rPr>
              <a:pPr/>
              <a:t>‹#›</a:t>
            </a:fld>
            <a:endParaRPr lang="en-US">
              <a:solidFill>
                <a:srgbClr val="C9C2D1"/>
              </a:solidFill>
            </a:endParaRPr>
          </a:p>
        </p:txBody>
      </p:sp>
    </p:spTree>
    <p:extLst>
      <p:ext uri="{BB962C8B-B14F-4D97-AF65-F5344CB8AC3E}">
        <p14:creationId xmlns:p14="http://schemas.microsoft.com/office/powerpoint/2010/main" val="4010306108"/>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5" name="Date Placeholder 14"/>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16" name="Slide Number Placeholder 15"/>
          <p:cNvSpPr>
            <a:spLocks noGrp="1"/>
          </p:cNvSpPr>
          <p:nvPr>
            <p:ph type="sldNum" sz="quarter" idx="11"/>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
        <p:nvSpPr>
          <p:cNvPr id="17" name="Footer Placeholder 16"/>
          <p:cNvSpPr>
            <a:spLocks noGrp="1"/>
          </p:cNvSpPr>
          <p:nvPr>
            <p:ph type="ftr" sz="quarter" idx="12"/>
          </p:nvPr>
        </p:nvSpPr>
        <p:spPr/>
        <p:txBody>
          <a:bodyPr/>
          <a:lstStyle/>
          <a:p>
            <a:endParaRPr lang="en-US">
              <a:solidFill>
                <a:srgbClr val="E7ECED"/>
              </a:solidFill>
            </a:endParaRPr>
          </a:p>
        </p:txBody>
      </p:sp>
    </p:spTree>
    <p:extLst>
      <p:ext uri="{BB962C8B-B14F-4D97-AF65-F5344CB8AC3E}">
        <p14:creationId xmlns:p14="http://schemas.microsoft.com/office/powerpoint/2010/main" val="437822517"/>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15" name="Slide Number Placeholder 14"/>
          <p:cNvSpPr>
            <a:spLocks noGrp="1"/>
          </p:cNvSpPr>
          <p:nvPr>
            <p:ph type="sldNum" sz="quarter" idx="15"/>
          </p:nvPr>
        </p:nvSpPr>
        <p:spPr/>
        <p:txBody>
          <a:bodyPr/>
          <a:lstStyle>
            <a:lvl1pPr algn="ctr">
              <a:defRPr/>
            </a:lvl1pPr>
          </a:lstStyle>
          <a:p>
            <a:fld id="{99957725-5ECD-4986-BFF3-DFF6D377143F}" type="slidenum">
              <a:rPr lang="en-US" smtClean="0">
                <a:solidFill>
                  <a:srgbClr val="E7ECED"/>
                </a:solidFill>
              </a:rPr>
              <a:pPr/>
              <a:t>‹#›</a:t>
            </a:fld>
            <a:endParaRPr lang="en-US">
              <a:solidFill>
                <a:srgbClr val="E7ECED"/>
              </a:solidFill>
            </a:endParaRPr>
          </a:p>
        </p:txBody>
      </p:sp>
      <p:sp>
        <p:nvSpPr>
          <p:cNvPr id="16" name="Footer Placeholder 15"/>
          <p:cNvSpPr>
            <a:spLocks noGrp="1"/>
          </p:cNvSpPr>
          <p:nvPr>
            <p:ph type="ftr" sz="quarter" idx="16"/>
          </p:nvPr>
        </p:nvSpPr>
        <p:spPr/>
        <p:txBody>
          <a:bodyPr/>
          <a:lstStyle/>
          <a:p>
            <a:endParaRPr lang="en-US">
              <a:solidFill>
                <a:srgbClr val="E7ECED"/>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953033460"/>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5" name="Footer Placeholder 4"/>
          <p:cNvSpPr>
            <a:spLocks noGrp="1"/>
          </p:cNvSpPr>
          <p:nvPr>
            <p:ph type="ftr" sz="quarter" idx="11"/>
          </p:nvPr>
        </p:nvSpPr>
        <p:spPr/>
        <p:txBody>
          <a:bodyPr/>
          <a:lstStyle/>
          <a:p>
            <a:endParaRPr lang="en-US">
              <a:solidFill>
                <a:srgbClr val="E7ECED"/>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567971"/>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6" name="Footer Placeholder 5"/>
          <p:cNvSpPr>
            <a:spLocks noGrp="1"/>
          </p:cNvSpPr>
          <p:nvPr>
            <p:ph type="ftr" sz="quarter" idx="11"/>
          </p:nvPr>
        </p:nvSpPr>
        <p:spPr/>
        <p:txBody>
          <a:bodyPr/>
          <a:lstStyle/>
          <a:p>
            <a:endParaRPr lang="en-US">
              <a:solidFill>
                <a:srgbClr val="E7ECED"/>
              </a:solidFill>
            </a:endParaRPr>
          </a:p>
        </p:txBody>
      </p:sp>
      <p:sp>
        <p:nvSpPr>
          <p:cNvPr id="7" name="Slide Number Placeholder 6"/>
          <p:cNvSpPr>
            <a:spLocks noGrp="1"/>
          </p:cNvSpPr>
          <p:nvPr>
            <p:ph type="sldNum" sz="quarter" idx="12"/>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292932727"/>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
        <p:nvSpPr>
          <p:cNvPr id="8" name="Footer Placeholder 7"/>
          <p:cNvSpPr>
            <a:spLocks noGrp="1"/>
          </p:cNvSpPr>
          <p:nvPr>
            <p:ph type="ftr" sz="quarter" idx="11"/>
          </p:nvPr>
        </p:nvSpPr>
        <p:spPr/>
        <p:txBody>
          <a:bodyPr/>
          <a:lstStyle/>
          <a:p>
            <a:endParaRPr lang="en-US">
              <a:solidFill>
                <a:srgbClr val="E7ECED"/>
              </a:solidFill>
            </a:endParaRPr>
          </a:p>
        </p:txBody>
      </p:sp>
      <p:sp>
        <p:nvSpPr>
          <p:cNvPr id="7" name="Date Placeholder 6"/>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459715"/>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4" name="Footer Placeholder 3"/>
          <p:cNvSpPr>
            <a:spLocks noGrp="1"/>
          </p:cNvSpPr>
          <p:nvPr>
            <p:ph type="ftr" sz="quarter" idx="11"/>
          </p:nvPr>
        </p:nvSpPr>
        <p:spPr/>
        <p:txBody>
          <a:bodyPr/>
          <a:lstStyle/>
          <a:p>
            <a:endParaRPr lang="en-US">
              <a:solidFill>
                <a:srgbClr val="E7ECED"/>
              </a:solidFill>
            </a:endParaRPr>
          </a:p>
        </p:txBody>
      </p:sp>
      <p:sp>
        <p:nvSpPr>
          <p:cNvPr id="5" name="Slide Number Placeholder 4"/>
          <p:cNvSpPr>
            <a:spLocks noGrp="1"/>
          </p:cNvSpPr>
          <p:nvPr>
            <p:ph type="sldNum" sz="quarter" idx="12"/>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944168635"/>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3" name="Footer Placeholder 2"/>
          <p:cNvSpPr>
            <a:spLocks noGrp="1"/>
          </p:cNvSpPr>
          <p:nvPr>
            <p:ph type="ftr" sz="quarter" idx="11"/>
          </p:nvPr>
        </p:nvSpPr>
        <p:spPr/>
        <p:txBody>
          <a:bodyPr/>
          <a:lstStyle/>
          <a:p>
            <a:endParaRPr lang="en-US">
              <a:solidFill>
                <a:srgbClr val="E7ECED"/>
              </a:solidFill>
            </a:endParaRPr>
          </a:p>
        </p:txBody>
      </p:sp>
      <p:sp>
        <p:nvSpPr>
          <p:cNvPr id="4" name="Slide Number Placeholder 3"/>
          <p:cNvSpPr>
            <a:spLocks noGrp="1"/>
          </p:cNvSpPr>
          <p:nvPr>
            <p:ph type="sldNum" sz="quarter" idx="12"/>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Tree>
    <p:extLst>
      <p:ext uri="{BB962C8B-B14F-4D97-AF65-F5344CB8AC3E}">
        <p14:creationId xmlns:p14="http://schemas.microsoft.com/office/powerpoint/2010/main" val="1242024636"/>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5197F4-B674-4B31-B91F-046580F3C974}" type="datetimeFigureOut">
              <a:rPr lang="en-US" smtClean="0"/>
              <a:t>10/8/2015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367639680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9" name="Slide Number Placeholder 8"/>
          <p:cNvSpPr>
            <a:spLocks noGrp="1"/>
          </p:cNvSpPr>
          <p:nvPr>
            <p:ph type="sldNum" sz="quarter" idx="15"/>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
        <p:nvSpPr>
          <p:cNvPr id="10" name="Footer Placeholder 9"/>
          <p:cNvSpPr>
            <a:spLocks noGrp="1"/>
          </p:cNvSpPr>
          <p:nvPr>
            <p:ph type="ftr" sz="quarter" idx="16"/>
          </p:nvPr>
        </p:nvSpPr>
        <p:spPr/>
        <p:txBody>
          <a:bodyPr/>
          <a:lstStyle/>
          <a:p>
            <a:endParaRPr lang="en-US">
              <a:solidFill>
                <a:srgbClr val="E7ECED"/>
              </a:solidFill>
            </a:endParaRPr>
          </a:p>
        </p:txBody>
      </p:sp>
    </p:spTree>
    <p:extLst>
      <p:ext uri="{BB962C8B-B14F-4D97-AF65-F5344CB8AC3E}">
        <p14:creationId xmlns:p14="http://schemas.microsoft.com/office/powerpoint/2010/main" val="1156495354"/>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9" name="Slide Number Placeholder 8"/>
          <p:cNvSpPr>
            <a:spLocks noGrp="1"/>
          </p:cNvSpPr>
          <p:nvPr>
            <p:ph type="sldNum" sz="quarter" idx="11"/>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
        <p:nvSpPr>
          <p:cNvPr id="10" name="Footer Placeholder 9"/>
          <p:cNvSpPr>
            <a:spLocks noGrp="1"/>
          </p:cNvSpPr>
          <p:nvPr>
            <p:ph type="ftr" sz="quarter" idx="12"/>
          </p:nvPr>
        </p:nvSpPr>
        <p:spPr/>
        <p:txBody>
          <a:bodyPr/>
          <a:lstStyle/>
          <a:p>
            <a:endParaRPr lang="en-US">
              <a:solidFill>
                <a:srgbClr val="E7ECED"/>
              </a:solidFill>
            </a:endParaRPr>
          </a:p>
        </p:txBody>
      </p:sp>
    </p:spTree>
    <p:extLst>
      <p:ext uri="{BB962C8B-B14F-4D97-AF65-F5344CB8AC3E}">
        <p14:creationId xmlns:p14="http://schemas.microsoft.com/office/powerpoint/2010/main" val="1610644816"/>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5" name="Footer Placeholder 4"/>
          <p:cNvSpPr>
            <a:spLocks noGrp="1"/>
          </p:cNvSpPr>
          <p:nvPr>
            <p:ph type="ftr" sz="quarter" idx="11"/>
          </p:nvPr>
        </p:nvSpPr>
        <p:spPr/>
        <p:txBody>
          <a:bodyPr/>
          <a:lstStyle/>
          <a:p>
            <a:endParaRPr lang="en-US">
              <a:solidFill>
                <a:srgbClr val="E7ECED"/>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Tree>
    <p:extLst>
      <p:ext uri="{BB962C8B-B14F-4D97-AF65-F5344CB8AC3E}">
        <p14:creationId xmlns:p14="http://schemas.microsoft.com/office/powerpoint/2010/main" val="2530224385"/>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5" name="Footer Placeholder 4"/>
          <p:cNvSpPr>
            <a:spLocks noGrp="1"/>
          </p:cNvSpPr>
          <p:nvPr>
            <p:ph type="ftr" sz="quarter" idx="11"/>
          </p:nvPr>
        </p:nvSpPr>
        <p:spPr/>
        <p:txBody>
          <a:bodyPr/>
          <a:lstStyle/>
          <a:p>
            <a:endParaRPr lang="en-US">
              <a:solidFill>
                <a:srgbClr val="E7ECED"/>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E7ECED"/>
                </a:solidFill>
              </a:rPr>
              <a:pPr/>
              <a:t>‹#›</a:t>
            </a:fld>
            <a:endParaRPr lang="en-US">
              <a:solidFill>
                <a:srgbClr val="E7ECED"/>
              </a:solidFill>
            </a:endParaRPr>
          </a:p>
        </p:txBody>
      </p:sp>
    </p:spTree>
    <p:extLst>
      <p:ext uri="{BB962C8B-B14F-4D97-AF65-F5344CB8AC3E}">
        <p14:creationId xmlns:p14="http://schemas.microsoft.com/office/powerpoint/2010/main" val="768981615"/>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a:endParaRPr lang="en-US">
              <a:solidFill>
                <a:srgbClr val="FFFFFF"/>
              </a:solidFill>
            </a:endParaRPr>
          </a:p>
        </p:txBody>
      </p:sp>
      <p:sp>
        <p:nvSpPr>
          <p:cNvPr id="15" name="Date Placeholder 14"/>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16" name="Slide Number Placeholder 15"/>
          <p:cNvSpPr>
            <a:spLocks noGrp="1"/>
          </p:cNvSpPr>
          <p:nvPr>
            <p:ph type="sldNum" sz="quarter" idx="11"/>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
        <p:nvSpPr>
          <p:cNvPr id="17" name="Footer Placeholder 16"/>
          <p:cNvSpPr>
            <a:spLocks noGrp="1"/>
          </p:cNvSpPr>
          <p:nvPr>
            <p:ph type="ftr" sz="quarter" idx="12"/>
          </p:nvPr>
        </p:nvSpPr>
        <p:spPr/>
        <p:txBody>
          <a:bodyPr/>
          <a:lstStyle/>
          <a:p>
            <a:endParaRPr lang="en-US">
              <a:solidFill>
                <a:srgbClr val="F3F2DC"/>
              </a:solidFill>
            </a:endParaRPr>
          </a:p>
        </p:txBody>
      </p:sp>
    </p:spTree>
    <p:extLst>
      <p:ext uri="{BB962C8B-B14F-4D97-AF65-F5344CB8AC3E}">
        <p14:creationId xmlns:p14="http://schemas.microsoft.com/office/powerpoint/2010/main" val="915000131"/>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15" name="Slide Number Placeholder 14"/>
          <p:cNvSpPr>
            <a:spLocks noGrp="1"/>
          </p:cNvSpPr>
          <p:nvPr>
            <p:ph type="sldNum" sz="quarter" idx="15"/>
          </p:nvPr>
        </p:nvSpPr>
        <p:spPr/>
        <p:txBody>
          <a:bodyPr/>
          <a:lstStyle>
            <a:lvl1pPr algn="ctr">
              <a:defRPr/>
            </a:lvl1pPr>
          </a:lstStyle>
          <a:p>
            <a:fld id="{99957725-5ECD-4986-BFF3-DFF6D377143F}" type="slidenum">
              <a:rPr lang="en-US" smtClean="0">
                <a:solidFill>
                  <a:srgbClr val="F3F2DC"/>
                </a:solidFill>
              </a:rPr>
              <a:pPr/>
              <a:t>‹#›</a:t>
            </a:fld>
            <a:endParaRPr lang="en-US">
              <a:solidFill>
                <a:srgbClr val="F3F2DC"/>
              </a:solidFill>
            </a:endParaRPr>
          </a:p>
        </p:txBody>
      </p:sp>
      <p:sp>
        <p:nvSpPr>
          <p:cNvPr id="16" name="Footer Placeholder 15"/>
          <p:cNvSpPr>
            <a:spLocks noGrp="1"/>
          </p:cNvSpPr>
          <p:nvPr>
            <p:ph type="ftr" sz="quarter" idx="16"/>
          </p:nvPr>
        </p:nvSpPr>
        <p:spPr/>
        <p:txBody>
          <a:bodyPr/>
          <a:lstStyle/>
          <a:p>
            <a:endParaRPr lang="en-US">
              <a:solidFill>
                <a:srgbClr val="F3F2DC"/>
              </a:solidFill>
            </a:endParaRP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201341631"/>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5" name="Footer Placeholder 4"/>
          <p:cNvSpPr>
            <a:spLocks noGrp="1"/>
          </p:cNvSpPr>
          <p:nvPr>
            <p:ph type="ftr" sz="quarter" idx="11"/>
          </p:nvPr>
        </p:nvSpPr>
        <p:spPr/>
        <p:txBody>
          <a:bodyPr/>
          <a:lstStyle/>
          <a:p>
            <a:endParaRPr lang="en-US">
              <a:solidFill>
                <a:srgbClr val="F3F2DC"/>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190199"/>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6" name="Footer Placeholder 5"/>
          <p:cNvSpPr>
            <a:spLocks noGrp="1"/>
          </p:cNvSpPr>
          <p:nvPr>
            <p:ph type="ftr" sz="quarter" idx="11"/>
          </p:nvPr>
        </p:nvSpPr>
        <p:spPr/>
        <p:txBody>
          <a:bodyPr/>
          <a:lstStyle/>
          <a:p>
            <a:endParaRPr lang="en-US">
              <a:solidFill>
                <a:srgbClr val="F3F2DC"/>
              </a:solidFill>
            </a:endParaRPr>
          </a:p>
        </p:txBody>
      </p:sp>
      <p:sp>
        <p:nvSpPr>
          <p:cNvPr id="7" name="Slide Number Placeholder 6"/>
          <p:cNvSpPr>
            <a:spLocks noGrp="1"/>
          </p:cNvSpPr>
          <p:nvPr>
            <p:ph type="sldNum" sz="quarter" idx="12"/>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650850182"/>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
        <p:nvSpPr>
          <p:cNvPr id="8" name="Footer Placeholder 7"/>
          <p:cNvSpPr>
            <a:spLocks noGrp="1"/>
          </p:cNvSpPr>
          <p:nvPr>
            <p:ph type="ftr" sz="quarter" idx="11"/>
          </p:nvPr>
        </p:nvSpPr>
        <p:spPr/>
        <p:txBody>
          <a:bodyPr/>
          <a:lstStyle/>
          <a:p>
            <a:endParaRPr lang="en-US">
              <a:solidFill>
                <a:srgbClr val="F3F2DC"/>
              </a:solidFill>
            </a:endParaRPr>
          </a:p>
        </p:txBody>
      </p:sp>
      <p:sp>
        <p:nvSpPr>
          <p:cNvPr id="7" name="Date Placeholder 6"/>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91882"/>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4" name="Footer Placeholder 3"/>
          <p:cNvSpPr>
            <a:spLocks noGrp="1"/>
          </p:cNvSpPr>
          <p:nvPr>
            <p:ph type="ftr" sz="quarter" idx="11"/>
          </p:nvPr>
        </p:nvSpPr>
        <p:spPr/>
        <p:txBody>
          <a:bodyPr/>
          <a:lstStyle/>
          <a:p>
            <a:endParaRPr lang="en-US">
              <a:solidFill>
                <a:srgbClr val="F3F2DC"/>
              </a:solidFill>
            </a:endParaRPr>
          </a:p>
        </p:txBody>
      </p:sp>
      <p:sp>
        <p:nvSpPr>
          <p:cNvPr id="5" name="Slide Number Placeholder 4"/>
          <p:cNvSpPr>
            <a:spLocks noGrp="1"/>
          </p:cNvSpPr>
          <p:nvPr>
            <p:ph type="sldNum" sz="quarter" idx="12"/>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9712095"/>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5197F4-B674-4B31-B91F-046580F3C974}"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3327846350"/>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3" name="Footer Placeholder 2"/>
          <p:cNvSpPr>
            <a:spLocks noGrp="1"/>
          </p:cNvSpPr>
          <p:nvPr>
            <p:ph type="ftr" sz="quarter" idx="11"/>
          </p:nvPr>
        </p:nvSpPr>
        <p:spPr/>
        <p:txBody>
          <a:bodyPr/>
          <a:lstStyle/>
          <a:p>
            <a:endParaRPr lang="en-US">
              <a:solidFill>
                <a:srgbClr val="F3F2DC"/>
              </a:solidFill>
            </a:endParaRPr>
          </a:p>
        </p:txBody>
      </p:sp>
      <p:sp>
        <p:nvSpPr>
          <p:cNvPr id="4" name="Slide Number Placeholder 3"/>
          <p:cNvSpPr>
            <a:spLocks noGrp="1"/>
          </p:cNvSpPr>
          <p:nvPr>
            <p:ph type="sldNum" sz="quarter" idx="12"/>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Tree>
    <p:extLst>
      <p:ext uri="{BB962C8B-B14F-4D97-AF65-F5344CB8AC3E}">
        <p14:creationId xmlns:p14="http://schemas.microsoft.com/office/powerpoint/2010/main" val="2892516681"/>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9" name="Slide Number Placeholder 8"/>
          <p:cNvSpPr>
            <a:spLocks noGrp="1"/>
          </p:cNvSpPr>
          <p:nvPr>
            <p:ph type="sldNum" sz="quarter" idx="15"/>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
        <p:nvSpPr>
          <p:cNvPr id="10" name="Footer Placeholder 9"/>
          <p:cNvSpPr>
            <a:spLocks noGrp="1"/>
          </p:cNvSpPr>
          <p:nvPr>
            <p:ph type="ftr" sz="quarter" idx="16"/>
          </p:nvPr>
        </p:nvSpPr>
        <p:spPr/>
        <p:txBody>
          <a:bodyPr/>
          <a:lstStyle/>
          <a:p>
            <a:endParaRPr lang="en-US">
              <a:solidFill>
                <a:srgbClr val="F3F2DC"/>
              </a:solidFill>
            </a:endParaRPr>
          </a:p>
        </p:txBody>
      </p:sp>
    </p:spTree>
    <p:extLst>
      <p:ext uri="{BB962C8B-B14F-4D97-AF65-F5344CB8AC3E}">
        <p14:creationId xmlns:p14="http://schemas.microsoft.com/office/powerpoint/2010/main" val="3121591983"/>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9" name="Slide Number Placeholder 8"/>
          <p:cNvSpPr>
            <a:spLocks noGrp="1"/>
          </p:cNvSpPr>
          <p:nvPr>
            <p:ph type="sldNum" sz="quarter" idx="11"/>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
        <p:nvSpPr>
          <p:cNvPr id="10" name="Footer Placeholder 9"/>
          <p:cNvSpPr>
            <a:spLocks noGrp="1"/>
          </p:cNvSpPr>
          <p:nvPr>
            <p:ph type="ftr" sz="quarter" idx="12"/>
          </p:nvPr>
        </p:nvSpPr>
        <p:spPr/>
        <p:txBody>
          <a:bodyPr/>
          <a:lstStyle/>
          <a:p>
            <a:endParaRPr lang="en-US">
              <a:solidFill>
                <a:srgbClr val="F3F2DC"/>
              </a:solidFill>
            </a:endParaRPr>
          </a:p>
        </p:txBody>
      </p:sp>
    </p:spTree>
    <p:extLst>
      <p:ext uri="{BB962C8B-B14F-4D97-AF65-F5344CB8AC3E}">
        <p14:creationId xmlns:p14="http://schemas.microsoft.com/office/powerpoint/2010/main" val="1706829318"/>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5" name="Footer Placeholder 4"/>
          <p:cNvSpPr>
            <a:spLocks noGrp="1"/>
          </p:cNvSpPr>
          <p:nvPr>
            <p:ph type="ftr" sz="quarter" idx="11"/>
          </p:nvPr>
        </p:nvSpPr>
        <p:spPr/>
        <p:txBody>
          <a:bodyPr/>
          <a:lstStyle/>
          <a:p>
            <a:endParaRPr lang="en-US">
              <a:solidFill>
                <a:srgbClr val="F3F2DC"/>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Tree>
    <p:extLst>
      <p:ext uri="{BB962C8B-B14F-4D97-AF65-F5344CB8AC3E}">
        <p14:creationId xmlns:p14="http://schemas.microsoft.com/office/powerpoint/2010/main" val="2333940717"/>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5" name="Footer Placeholder 4"/>
          <p:cNvSpPr>
            <a:spLocks noGrp="1"/>
          </p:cNvSpPr>
          <p:nvPr>
            <p:ph type="ftr" sz="quarter" idx="11"/>
          </p:nvPr>
        </p:nvSpPr>
        <p:spPr/>
        <p:txBody>
          <a:bodyPr/>
          <a:lstStyle/>
          <a:p>
            <a:endParaRPr lang="en-US">
              <a:solidFill>
                <a:srgbClr val="F3F2DC"/>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srgbClr val="F3F2DC"/>
                </a:solidFill>
              </a:rPr>
              <a:pPr/>
              <a:t>‹#›</a:t>
            </a:fld>
            <a:endParaRPr lang="en-US">
              <a:solidFill>
                <a:srgbClr val="F3F2DC"/>
              </a:solidFill>
            </a:endParaRPr>
          </a:p>
        </p:txBody>
      </p:sp>
    </p:spTree>
    <p:extLst>
      <p:ext uri="{BB962C8B-B14F-4D97-AF65-F5344CB8AC3E}">
        <p14:creationId xmlns:p14="http://schemas.microsoft.com/office/powerpoint/2010/main" val="85789746"/>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16" name="Slide Number Placeholder 15"/>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3358085834"/>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15" name="Slide Number Placeholder 14"/>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2161343740"/>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13" name="Slide Number Placeholder 12"/>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14" name="Footer Placeholder 13"/>
          <p:cNvSpPr>
            <a:spLocks noGrp="1"/>
          </p:cNvSpPr>
          <p:nvPr>
            <p:ph type="ftr" sz="quarter" idx="12"/>
          </p:nvPr>
        </p:nvSpPr>
        <p:spPr/>
        <p:txBody>
          <a:bodyPr/>
          <a:lstStyle/>
          <a:p>
            <a:endParaRPr lang="en-US">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3162789424"/>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9" name="Slide Number Placeholder 8"/>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10" name="Footer Placeholder 9"/>
          <p:cNvSpPr>
            <a:spLocks noGrp="1"/>
          </p:cNvSpPr>
          <p:nvPr>
            <p:ph type="ftr" sz="quarter" idx="12"/>
          </p:nvPr>
        </p:nvSpPr>
        <p:spPr/>
        <p:txBody>
          <a:bodyPr/>
          <a:lstStyle/>
          <a:p>
            <a:endParaRPr lang="en-US">
              <a:solidFill>
                <a:prstClr val="white">
                  <a:alpha val="60000"/>
                </a:prstClr>
              </a:solidFill>
            </a:endParaRPr>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8218284"/>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15" name="Slide Number Placeholder 14"/>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1071146586"/>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5197F4-B674-4B31-B91F-046580F3C974}" type="datetimeFigureOut">
              <a:rPr lang="en-US" smtClean="0"/>
              <a:t>10/8/2015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986205897"/>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8" name="Slide Number Placeholder 7"/>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9" name="Footer Placeholder 8"/>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3695721325"/>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6" name="Slide Number Placeholder 5"/>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7" name="Footer Placeholder 6"/>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1362379282"/>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solidFill>
                  <a:prstClr val="white"/>
                </a:solidFill>
                <a:effectLst>
                  <a:outerShdw blurRad="38100" dist="38100" dir="2700000" algn="tl">
                    <a:srgbClr val="000000">
                      <a:alpha val="43137"/>
                    </a:srgbClr>
                  </a:outerShdw>
                </a:effectLst>
              </a:rPr>
              <a:t>{</a:t>
            </a:r>
            <a:endParaRPr lang="en-US" sz="8000" dirty="0">
              <a:solidFill>
                <a:prstClr val="white"/>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16" name="Slide Number Placeholder 15"/>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a:solidFill>
                <a:prstClr val="white">
                  <a:alpha val="60000"/>
                </a:prstClr>
              </a:solidFill>
            </a:endParaRPr>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49285692"/>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14" name="Slide Number Placeholder 13"/>
          <p:cNvSpPr>
            <a:spLocks noGrp="1"/>
          </p:cNvSpPr>
          <p:nvPr>
            <p:ph type="sldNum" sz="quarter" idx="11"/>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
        <p:nvSpPr>
          <p:cNvPr id="15" name="Footer Placeholder 14"/>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1954220486"/>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390655295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2094285436"/>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758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6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6282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784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5197F4-B674-4B31-B91F-046580F3C974}" type="datetimeFigureOut">
              <a:rPr lang="en-US" smtClean="0"/>
              <a:t>10/8/2015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323298157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8820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920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535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19032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6750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5988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DB3E6D-B631-43BC-A218-6417C454C998}" type="datetimeFigureOut">
              <a:rPr lang="en-US">
                <a:solidFill>
                  <a:prstClr val="black">
                    <a:tint val="75000"/>
                  </a:prstClr>
                </a:solidFill>
              </a:rPr>
              <a:pPr/>
              <a:t>10/8/2015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3A8B94B-FF6E-48F7-93E7-D88E12EC3A95}"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396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5197F4-B674-4B31-B91F-046580F3C974}" type="datetimeFigureOut">
              <a:rPr lang="en-US" smtClean="0"/>
              <a:t>10/8/2015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776307758"/>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197F4-B674-4B31-B91F-046580F3C974}"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202598258"/>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5197F4-B674-4B31-B91F-046580F3C974}" type="datetimeFigureOut">
              <a:rPr lang="en-US" smtClean="0"/>
              <a:t>10/8/2015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957725-5ECD-4986-BFF3-DFF6D377143F}" type="slidenum">
              <a:rPr lang="en-US" smtClean="0"/>
              <a:t>‹#›</a:t>
            </a:fld>
            <a:endParaRPr lang="en-US"/>
          </a:p>
        </p:txBody>
      </p:sp>
    </p:spTree>
    <p:extLst>
      <p:ext uri="{BB962C8B-B14F-4D97-AF65-F5344CB8AC3E}">
        <p14:creationId xmlns:p14="http://schemas.microsoft.com/office/powerpoint/2010/main" val="2650641312"/>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1000"/>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197F4-B674-4B31-B91F-046580F3C974}" type="datetimeFigureOut">
              <a:rPr lang="en-US" smtClean="0"/>
              <a:t>10/8/2015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57725-5ECD-4986-BFF3-DFF6D377143F}" type="slidenum">
              <a:rPr lang="en-US" smtClean="0"/>
              <a:t>‹#›</a:t>
            </a:fld>
            <a:endParaRPr lang="en-US"/>
          </a:p>
        </p:txBody>
      </p:sp>
    </p:spTree>
    <p:extLst>
      <p:ext uri="{BB962C8B-B14F-4D97-AF65-F5344CB8AC3E}">
        <p14:creationId xmlns:p14="http://schemas.microsoft.com/office/powerpoint/2010/main" val="30464635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
              <a:srgbClr val="CCCCFF">
                <a:lumMod val="94000"/>
                <a:alpha val="13000"/>
              </a:srgbClr>
            </a:gs>
            <a:gs pos="16000">
              <a:srgbClr val="99CCFF"/>
            </a:gs>
            <a:gs pos="35000">
              <a:srgbClr val="9966FF"/>
            </a:gs>
            <a:gs pos="60000">
              <a:srgbClr val="CC99FF">
                <a:alpha val="27000"/>
              </a:srgbClr>
            </a:gs>
            <a:gs pos="75000">
              <a:srgbClr val="99CCFF"/>
            </a:gs>
            <a:gs pos="100000">
              <a:srgbClr val="CCCCFF"/>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E5197F4-B674-4B31-B91F-046580F3C974}" type="datetimeFigureOut">
              <a:rPr lang="en-US" smtClean="0">
                <a:solidFill>
                  <a:srgbClr val="C9C2D1"/>
                </a:solidFill>
              </a:rPr>
              <a:pPr/>
              <a:t>10/8/2015</a:t>
            </a:fld>
            <a:endParaRPr lang="en-US">
              <a:solidFill>
                <a:srgbClr val="C9C2D1"/>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C9C2D1"/>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9957725-5ECD-4986-BFF3-DFF6D377143F}" type="slidenum">
              <a:rPr lang="en-US" smtClean="0">
                <a:solidFill>
                  <a:srgbClr val="C9C2D1"/>
                </a:solidFill>
              </a:rPr>
              <a:pPr/>
              <a:t>‹#›</a:t>
            </a:fld>
            <a:endParaRPr lang="en-US">
              <a:solidFill>
                <a:srgbClr val="C9C2D1"/>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292817382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E5197F4-B674-4B31-B91F-046580F3C974}" type="datetimeFigureOut">
              <a:rPr lang="en-US" smtClean="0">
                <a:solidFill>
                  <a:srgbClr val="E7ECED"/>
                </a:solidFill>
              </a:rPr>
              <a:pPr/>
              <a:t>10/8/2015</a:t>
            </a:fld>
            <a:endParaRPr lang="en-US">
              <a:solidFill>
                <a:srgbClr val="E7ECED"/>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E7ECED"/>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9957725-5ECD-4986-BFF3-DFF6D377143F}" type="slidenum">
              <a:rPr lang="en-US" smtClean="0">
                <a:solidFill>
                  <a:srgbClr val="E7ECED"/>
                </a:solidFill>
              </a:rPr>
              <a:pPr/>
              <a:t>‹#›</a:t>
            </a:fld>
            <a:endParaRPr lang="en-US">
              <a:solidFill>
                <a:srgbClr val="E7ECED"/>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4091291554"/>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stretch>
            <a:fillRect l="-10000" r="-10000"/>
          </a:stretch>
        </a:blipFill>
        <a:effectLst/>
      </p:bgPr>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E5197F4-B674-4B31-B91F-046580F3C974}" type="datetimeFigureOut">
              <a:rPr lang="en-US" smtClean="0">
                <a:solidFill>
                  <a:srgbClr val="F3F2DC"/>
                </a:solidFill>
              </a:rPr>
              <a:pPr/>
              <a:t>10/8/2015</a:t>
            </a:fld>
            <a:endParaRPr lang="en-US">
              <a:solidFill>
                <a:srgbClr val="F3F2DC"/>
              </a:solidFill>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solidFill>
                <a:srgbClr val="F3F2DC"/>
              </a:solidFill>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99957725-5ECD-4986-BFF3-DFF6D377143F}" type="slidenum">
              <a:rPr lang="en-US" smtClean="0">
                <a:solidFill>
                  <a:srgbClr val="F3F2DC"/>
                </a:solidFill>
              </a:rPr>
              <a:pPr/>
              <a:t>‹#›</a:t>
            </a:fld>
            <a:endParaRPr lang="en-US">
              <a:solidFill>
                <a:srgbClr val="F3F2DC"/>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extLst>
      <p:ext uri="{BB962C8B-B14F-4D97-AF65-F5344CB8AC3E}">
        <p14:creationId xmlns:p14="http://schemas.microsoft.com/office/powerpoint/2010/main" val="2328872876"/>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BEAC7"/>
            </a:gs>
            <a:gs pos="22000">
              <a:srgbClr val="FEE7F2"/>
            </a:gs>
            <a:gs pos="42000">
              <a:srgbClr val="FAC77D"/>
            </a:gs>
            <a:gs pos="55000">
              <a:srgbClr val="FBA97D"/>
            </a:gs>
            <a:gs pos="73000">
              <a:srgbClr val="FBD49C"/>
            </a:gs>
            <a:gs pos="100000">
              <a:srgbClr val="FEE7F2"/>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BE5197F4-B674-4B31-B91F-046580F3C974}" type="datetimeFigureOut">
              <a:rPr lang="en-US" smtClean="0">
                <a:solidFill>
                  <a:prstClr val="white">
                    <a:alpha val="60000"/>
                  </a:prstClr>
                </a:solidFill>
              </a:rPr>
              <a:pPr/>
              <a:t>10/8/2015</a:t>
            </a:fld>
            <a:endParaRPr lang="en-US">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99957725-5ECD-4986-BFF3-DFF6D377143F}"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3517904887"/>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DB3E6D-B631-43BC-A218-6417C454C998}" type="datetimeFigureOut">
              <a:rPr lang="en-US" smtClean="0">
                <a:solidFill>
                  <a:prstClr val="black">
                    <a:tint val="75000"/>
                  </a:prstClr>
                </a:solidFill>
              </a:rPr>
              <a:pPr/>
              <a:t>10/8/2015</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A8B94B-FF6E-48F7-93E7-D88E12EC3A95}"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val="14871391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hyperlink" Target="http://www.vermonttreasurer.gov/sites/treasurer/files/pdf/literacy/2014%203-4%20grades%20lesson.pdf" TargetMode="External"/><Relationship Id="rId2" Type="http://schemas.openxmlformats.org/officeDocument/2006/relationships/hyperlink" Target="http://www.vermonttreasurer.gov/sites/treasurer/files/pdf/literacy/2014%20Girl%20&amp;%20Bicycle%20LA.pdf" TargetMode="Externa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2" Type="http://schemas.openxmlformats.org/officeDocument/2006/relationships/hyperlink" Target="http://www.randomhousekids.com/brand/mark-dragonfly/"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hyperlink" Target="http://www.jenniferlynnbarnes.com/"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hyperlink" Target="http://amytimberlake.com/about-one-came-home/" TargetMode="External"/><Relationship Id="rId2" Type="http://schemas.openxmlformats.org/officeDocument/2006/relationships/hyperlink" Target="http://static.squarespace.com/static/503d3bee84aef2a18d298301/t/50dc95c6e4b0c2f49761da1b/1356633542483/OneCameHomeDiscussion%20guide-Timberlake.pdf" TargetMode="External"/><Relationship Id="rId1" Type="http://schemas.openxmlformats.org/officeDocument/2006/relationships/slideLayout" Target="../slideLayouts/slideLayout2.xml"/><Relationship Id="rId4" Type="http://schemas.openxmlformats.org/officeDocument/2006/relationships/hyperlink" Target="http://www.randomhouse.com/teachers/resource/one-came-home-educator-guide-with-ccss-tie-ins-2/"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2" Type="http://schemas.openxmlformats.org/officeDocument/2006/relationships/hyperlink" Target="http://www.randomhouse.co.nz/content/teachers/The%20Screaming%20Staircase%20Notes%20For%20Readers%20Sep%2013.pdf" TargetMode="Externa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hyperlink" Target="http://www.tomesociety.org/uploads/1/5/5/3/15531344/steelheart_discussion_guide.pdf"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8.xml"/></Relationships>
</file>

<file path=ppt/slides/_rels/slide110.xml.rels><?xml version="1.0" encoding="UTF-8" standalone="yes"?>
<Relationships xmlns="http://schemas.openxmlformats.org/package/2006/relationships"><Relationship Id="rId3" Type="http://schemas.openxmlformats.org/officeDocument/2006/relationships/hyperlink" Target="http://books.disney.com/content/uploads/2014/01/Teslas-Attic-DG-%C2%A6%C3%86.pdf" TargetMode="External"/><Relationship Id="rId2" Type="http://schemas.openxmlformats.org/officeDocument/2006/relationships/hyperlink" Target="http://www.pbs.org/newshour/rundown/5-things-you-didnt-know-about-nikola-tesla/" TargetMode="External"/><Relationship Id="rId1" Type="http://schemas.openxmlformats.org/officeDocument/2006/relationships/slideLayout" Target="../slideLayouts/slideLayout2.xml"/><Relationship Id="rId4" Type="http://schemas.openxmlformats.org/officeDocument/2006/relationships/hyperlink" Target="http://project-middle-grade-mayhem.blogspot.com/2014/02/teslas-attic-interview-with-authors.html" TargetMode="External"/></Relationships>
</file>

<file path=ppt/slides/_rels/slide1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3" Type="http://schemas.openxmlformats.org/officeDocument/2006/relationships/hyperlink" Target="https://www.saybrook.edu/newexistentialists/posts/02-08-13" TargetMode="External"/><Relationship Id="rId2" Type="http://schemas.openxmlformats.org/officeDocument/2006/relationships/hyperlink" Target="http://novelnovice.com/2013/01/16/qa-with-the-tragedy-paper-author-elizabeth-laban/"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2.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7.xml"/></Relationships>
</file>

<file path=ppt/slides/_rels/slide11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9.xml"/></Relationships>
</file>

<file path=ppt/slides/_rels/slide11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57.xml"/></Relationships>
</file>

<file path=ppt/slides/_rels/slide11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hyperlink" Target="http://www.randomhousekids.com/media/activities/HowBabysitGrandma_Activities.pdf" TargetMode="External"/><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9.xml"/></Relationships>
</file>

<file path=ppt/slides/_rels/slide12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hyperlink" Target="http://molib.org/wp-content/uploads/2015/02/Activity-sheet-2015-Im-My-Own-Dog.pdf" TargetMode="External"/><Relationship Id="rId2" Type="http://schemas.openxmlformats.org/officeDocument/2006/relationships/hyperlink" Target="http://bookweekonline.com/system/files/123/original/ImMyOwnDog_StoryHourKit.compressed.pdf" TargetMode="Externa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hyperlink" Target="http://lorinichols.com/Lori_Nichols/MAPLE_&amp;_WILLOW_TOGETHER_files/M&amp;W_APART_ACTIVITY_WEB.pdf" TargetMode="External"/><Relationship Id="rId2" Type="http://schemas.openxmlformats.org/officeDocument/2006/relationships/hyperlink" Target="http://www.lorinichols.com/Lori_Nichols/MAPLE_files/leafidentification%202.pdf" TargetMode="Externa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hyperlink" Target="http://www.tefl.net/esl-lesson-plans/esl-activities-oddoneout.htm" TargetMode="Externa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2" Type="http://schemas.openxmlformats.org/officeDocument/2006/relationships/hyperlink" Target="http://www.islma.org/Monarch-2016-files/islma/ThisIsAMoose.pdf" TargetMode="Externa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hyperlink" Target="http://www.bystephanielynn.com/2012/02/10-tooth-fairy-traditions-and-ideas-tuesday-ten.html?utm_source=feedburner&amp;utm_medium=feed&amp;utm_campaign=Feed:%20UnderTheTableAndDreaming%20(Under%20The%20Table%20and%20Dreaming)" TargetMode="External"/><Relationship Id="rId2" Type="http://schemas.openxmlformats.org/officeDocument/2006/relationships/hyperlink" Target="http://katecoombs.com/TFW.html" TargetMode="External"/><Relationship Id="rId1" Type="http://schemas.openxmlformats.org/officeDocument/2006/relationships/slideLayout" Target="../slideLayouts/slideLayout51.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hyperlink" Target="http://www.teachingbooks.net/media/pdf/Amazon/BloodGuard_ActivityGuide.pdf"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hyperlink" Target="http://disabilitygames.blogspot.com/2010/06/welcome-to-disability-games-website.html" TargetMode="External"/><Relationship Id="rId2" Type="http://schemas.openxmlformats.org/officeDocument/2006/relationships/hyperlink" Target="http://www.abramsbooks.com/academic/El_Deafo_TeachingGuide.pdf" TargetMode="Externa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amp;esrc=s&amp;source=images&amp;cd=&amp;cad=rja&amp;uact=8&amp;ved=0CAcQjRxqFQoTCMLP3630-ccCFYkDkgodxOMD0w&amp;url=http://games.173zy.com/536/picture/3&amp;psig=AFQjCNF-49g4UBR6Q5XzxiOX1d1x4crRkQ&amp;ust=1442436368264510" TargetMode="Externa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globalreadaloud.wikispaces.com/Fourteenth+Goldfish+Page" TargetMode="External"/><Relationship Id="rId2" Type="http://schemas.openxmlformats.org/officeDocument/2006/relationships/hyperlink" Target="http://freesciencefairproject.com/projects/mold_experiment.html" TargetMode="Externa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hyperlink" Target="http://www.thronesandbones.com/content/uploads/2014/07/Frostborn_Educator_Guide.pdf"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hyperlink" Target="http://classroombookshelf.blogspot.co.uk/2013/10/the-great-trouble-mystery-of-london.html" TargetMode="External"/><Relationship Id="rId2" Type="http://schemas.openxmlformats.org/officeDocument/2006/relationships/hyperlink" Target="http://www.randomhouse.com/teachers/wp-content/uploads/2013/07/GreatTrouble_EG_WEB.pdf" TargetMode="External"/><Relationship Id="rId1" Type="http://schemas.openxmlformats.org/officeDocument/2006/relationships/slideLayout" Target="../slideLayouts/slideLayout15.xml"/><Relationship Id="rId4" Type="http://schemas.openxmlformats.org/officeDocument/2006/relationships/hyperlink" Target="http://www.teachingbooks.net/media/pdf/YHBA/GreatTrouble.pdf"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hyperlink" Target="http://mybirthdaybunny.com/wp-content/uploads/2013/09/Battle-Bunny-Guide.pdf" TargetMode="External"/><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3" Type="http://schemas.openxmlformats.org/officeDocument/2006/relationships/hyperlink" Target="http://www.scholastic.com/teachers/lesson-plan/discussion-questions-loot-jude-watson" TargetMode="External"/><Relationship Id="rId2" Type="http://schemas.openxmlformats.org/officeDocument/2006/relationships/hyperlink" Target="http://www.scholastic.com/bookfairs/sites/default/files/pdfs/349185_loot.pdf"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s://suzyred.com/The-Night-Gardener.html" TargetMode="External"/><Relationship Id="rId2" Type="http://schemas.openxmlformats.org/officeDocument/2006/relationships/hyperlink" Target="http://www.teachingbooks.net/tb.cgi?tid=41123&amp;a=1"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hyperlink" Target="http://www.scholastic.com/teachers/lesson-plan/discussion-questions-quantum-league-spell-robbers-matthew-j-kirby" TargetMode="Externa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hyperlink" Target="http://www.lauramarxfitzgerald.com/" TargetMode="Externa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hyperlink" Target="https://docs.google.com/document/d/1yTE8-E9JZYBvqIC-PTwQFUeetr3OWoannmARJrA_Vyo/edit?pli=1" TargetMode="Externa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8.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hyperlink" Target="http://www.sciencekids.co.nz/gamesactivities/movinggrowing.html" TargetMode="External"/><Relationship Id="rId2" Type="http://schemas.openxmlformats.org/officeDocument/2006/relationships/hyperlink" Target="http://www.infovisual.info/02/067_en.html" TargetMode="External"/><Relationship Id="rId1" Type="http://schemas.openxmlformats.org/officeDocument/2006/relationships/slideLayout" Target="../slideLayouts/slideLayout29.xml"/><Relationship Id="rId4" Type="http://schemas.openxmlformats.org/officeDocument/2006/relationships/hyperlink" Target="https://www.pinterest.com/pin/525795325224043510/"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3" Type="http://schemas.openxmlformats.org/officeDocument/2006/relationships/hyperlink" Target="https://www.pinterest.com/pin/289778557252472954/" TargetMode="External"/><Relationship Id="rId2" Type="http://schemas.openxmlformats.org/officeDocument/2006/relationships/hyperlink" Target="https://www.pinterest.com/pin/501940320948176312/" TargetMode="External"/><Relationship Id="rId1" Type="http://schemas.openxmlformats.org/officeDocument/2006/relationships/slideLayout" Target="../slideLayouts/slideLayout29.xml"/><Relationship Id="rId4" Type="http://schemas.openxmlformats.org/officeDocument/2006/relationships/hyperlink" Target="https://www.pinterest.com/pin/151574343686577258/"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hyperlink" Target="http://seasonal.theteacherscorner.net/fire-prevention/" TargetMode="External"/><Relationship Id="rId2" Type="http://schemas.openxmlformats.org/officeDocument/2006/relationships/hyperlink" Target="http://www.educationworld.com/a_lesson/lesson/lesson026.shtml" TargetMode="External"/><Relationship Id="rId1" Type="http://schemas.openxmlformats.org/officeDocument/2006/relationships/slideLayout" Target="../slideLayouts/slideLayout29.xml"/><Relationship Id="rId4" Type="http://schemas.openxmlformats.org/officeDocument/2006/relationships/hyperlink" Target="http://busyteacher.org/teaching_ideas_and_techniques/emergency/fire-safety-worksheets/"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hyperlink" Target="http://www.fdrlibrary.marist.edu/aboutfdr/pdfs/royal_picnicmenu.pdf" TargetMode="External"/><Relationship Id="rId2" Type="http://schemas.openxmlformats.org/officeDocument/2006/relationships/hyperlink" Target="http://www.teachingbooks.net/media/pdf/SleepingBearPress/HotDog_ActivityGuide.pdf" TargetMode="External"/><Relationship Id="rId1" Type="http://schemas.openxmlformats.org/officeDocument/2006/relationships/slideLayout" Target="../slideLayouts/slideLayout29.xml"/><Relationship Id="rId4" Type="http://schemas.openxmlformats.org/officeDocument/2006/relationships/hyperlink" Target="http://www.fdrlibrary.marist.edu/aboutfdr/pdfs/royal_fdrinvitation.pdf"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hyperlink" Target="http://www.readworks.org/lessons/grade1/cause-and-effect" TargetMode="External"/><Relationship Id="rId2" Type="http://schemas.openxmlformats.org/officeDocument/2006/relationships/hyperlink" Target="http://www.scasl.net/assets/BookAwards/pba_activity_guides.pdf" TargetMode="External"/><Relationship Id="rId1" Type="http://schemas.openxmlformats.org/officeDocument/2006/relationships/slideLayout" Target="../slideLayouts/slideLayout4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hyperlink" Target="http://amhistory.si.edu/ourstory/pdf/internment2/internment_object.pdf" TargetMode="External"/><Relationship Id="rId2" Type="http://schemas.openxmlformats.org/officeDocument/2006/relationships/hyperlink" Target="http://amhistory.si.edu/ourstory/pdf/internment2/internment_play.pdf" TargetMode="External"/><Relationship Id="rId1" Type="http://schemas.openxmlformats.org/officeDocument/2006/relationships/slideLayout" Target="../slideLayouts/slideLayout29.xml"/><Relationship Id="rId4" Type="http://schemas.openxmlformats.org/officeDocument/2006/relationships/hyperlink" Target="http://amhistory.si.edu/ourstory/pdf/internment2/internment_tech.pdf"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hyperlink" Target="http://lessonplanspage.com/mathplacevalue4th-htm/" TargetMode="External"/><Relationship Id="rId2" Type="http://schemas.openxmlformats.org/officeDocument/2006/relationships/hyperlink" Target="https://emccss.everydaymathonline.com/em-crosswalk/pdf/5/g5_tlg_Lesson_2_10_mm_page_66B.pdf" TargetMode="Externa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hyperlink" Target="http://www.teachingbooks.net/media/pdf/HMH/Davis_MrFerrisAndHisWheel_TG.pdf" TargetMode="External"/><Relationship Id="rId2" Type="http://schemas.openxmlformats.org/officeDocument/2006/relationships/hyperlink" Target="http://teachers.egfi-k12.org/build-a-big-wheel/" TargetMode="External"/><Relationship Id="rId1" Type="http://schemas.openxmlformats.org/officeDocument/2006/relationships/slideLayout" Target="../slideLayouts/slideLayout29.xml"/><Relationship Id="rId4" Type="http://schemas.openxmlformats.org/officeDocument/2006/relationships/hyperlink" Target="http://publications.newberry.org/k12maps/module_17/6-8.html" TargetMode="External"/></Relationships>
</file>

<file path=ppt/slides/_rels/slide6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hyperlink" Target="http://www.booklistreader.com/2014/07/07/bookends-childrens-literature/separate-is-never-equal-by-duncan-tonatiuh/" TargetMode="External"/><Relationship Id="rId2" Type="http://schemas.openxmlformats.org/officeDocument/2006/relationships/hyperlink" Target="http://www.adl.org/assets/pdf/education-outreach/book-of-the-month-separate-is-never-equal.pdf" TargetMode="Externa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8.xml"/></Relationships>
</file>

<file path=ppt/slides/_rels/slide70.xml.rels><?xml version="1.0" encoding="UTF-8" standalone="yes"?>
<Relationships xmlns="http://schemas.openxmlformats.org/package/2006/relationships"><Relationship Id="rId2" Type="http://schemas.openxmlformats.org/officeDocument/2006/relationships/hyperlink" Target="http://classroombookshelf.blogspot.com/2014/11/tiny-creatures-world-of-microbes.html" TargetMode="Externa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3" Type="http://schemas.openxmlformats.org/officeDocument/2006/relationships/hyperlink" Target="http://joannamarple.com/2014/04/hi-koo-a-year-of-seasons-perfect-picture-book-friday/" TargetMode="External"/><Relationship Id="rId2" Type="http://schemas.openxmlformats.org/officeDocument/2006/relationships/hyperlink" Target="http://classroombookshelf.blogspot.co.uk/2014/04/firefly-july-and-hi-koo-poems-about.html" TargetMode="External"/><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hyperlink" Target="http://www.brianpcleary.com/" TargetMode="External"/><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hyperlink" Target="http://www.lisawheelerbooks.com/LW/Pet_Project.html" TargetMode="Externa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hyperlink" Target="http://molib.org/wp-content/uploads/2015/02/Activity-Sheet-2015-Buddy-and-Bunnies.pdf" TargetMode="External"/><Relationship Id="rId2" Type="http://schemas.openxmlformats.org/officeDocument/2006/relationships/hyperlink" Target="http://www.teachingbooks.net/tb.cgi?tid=37017&amp;a=1" TargetMode="External"/><Relationship Id="rId1" Type="http://schemas.openxmlformats.org/officeDocument/2006/relationships/slideLayout" Target="../slideLayouts/slideLayout48.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hyperlink" Target="http://www.literaryfusions.com/2015/07/02/book-review-prince-puggly-of-spud-and-the-kingdom-of-spiff-by-robert-paul-weston/" TargetMode="External"/><Relationship Id="rId2" Type="http://schemas.openxmlformats.org/officeDocument/2006/relationships/hyperlink" Target="http://americarunsonreading.blogspot.com/2013/10/prince-puggly-of-spud-and-kingdom-of.html" TargetMode="External"/><Relationship Id="rId1" Type="http://schemas.openxmlformats.org/officeDocument/2006/relationships/slideLayout" Target="../slideLayouts/slideLayout37.xml"/></Relationships>
</file>

<file path=ppt/slides/_rels/slide8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hyperlink" Target="http://www.underthefreedomtree.com/" TargetMode="External"/><Relationship Id="rId2" Type="http://schemas.openxmlformats.org/officeDocument/2006/relationships/hyperlink" Target="http://www.underthefreedomtree.com/underthefreedomtree_readers.pdf" TargetMode="Externa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3" Type="http://schemas.openxmlformats.org/officeDocument/2006/relationships/hyperlink" Target="http://www.kurtcyrus.com/yourskeleton.html" TargetMode="External"/><Relationship Id="rId2" Type="http://schemas.openxmlformats.org/officeDocument/2006/relationships/hyperlink" Target="http://www.teacherplanet.com/resource/skeletal.php" TargetMode="External"/><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8.xml"/></Relationships>
</file>

<file path=ppt/slides/_rels/slide90.xml.rels><?xml version="1.0" encoding="UTF-8" standalone="yes"?>
<Relationships xmlns="http://schemas.openxmlformats.org/package/2006/relationships"><Relationship Id="rId2" Type="http://schemas.openxmlformats.org/officeDocument/2006/relationships/hyperlink" Target="http://static.harpercollins.com/harperimages/ommoverride/Berry_%20All_the_Truth_thats_in_Me.pdf"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hyperlink" Target="http://bethfantaskey.com/"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hyperlink" Target="http://www.sweetonbooks.com/all-titles/1003-counting-by-7s.html" TargetMode="External"/><Relationship Id="rId7" Type="http://schemas.openxmlformats.org/officeDocument/2006/relationships/hyperlink" Target="http://www.state.lib.la.us/files/LYRC/Counting_by_7s.docx" TargetMode="External"/><Relationship Id="rId2" Type="http://schemas.openxmlformats.org/officeDocument/2006/relationships/hyperlink" Target="http://www.penguin.com/static/images/yr/pdf/CountingBy7s.pdf" TargetMode="External"/><Relationship Id="rId1" Type="http://schemas.openxmlformats.org/officeDocument/2006/relationships/slideLayout" Target="../slideLayouts/slideLayout7.xml"/><Relationship Id="rId6" Type="http://schemas.openxmlformats.org/officeDocument/2006/relationships/hyperlink" Target="https://sixtraitgurus.wordpress.com/2014/03/05/counting-by-7s/" TargetMode="External"/><Relationship Id="rId5" Type="http://schemas.openxmlformats.org/officeDocument/2006/relationships/hyperlink" Target="https://texasbluebonnetaward2015.files.wordpress.com/2014/02/rtcountingby7s-2.pdf" TargetMode="External"/><Relationship Id="rId4" Type="http://schemas.openxmlformats.org/officeDocument/2006/relationships/hyperlink" Target="https://texasbluebonnetaward2015.wordpress.com/counting-by-7s/" TargetMode="External"/></Relationships>
</file>

<file path=ppt/slides/_rels/slide9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hyperlink" Target="http://teenlitrocks.com/2014/02/27/qa-interview-grandmaster-author-david-klass/"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hyperlink" Target="http://www.needread.net/ebooks/If_We_Survive/Pages_56.html"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57200"/>
            <a:ext cx="9144000" cy="1371600"/>
          </a:xfrm>
        </p:spPr>
        <p:txBody>
          <a:bodyPr/>
          <a:lstStyle/>
          <a:p>
            <a:pPr algn="ctr"/>
            <a:r>
              <a:rPr lang="en-US" b="1" dirty="0" smtClean="0">
                <a:solidFill>
                  <a:schemeClr val="bg1"/>
                </a:solidFill>
              </a:rPr>
              <a:t>Beehive</a:t>
            </a:r>
            <a:br>
              <a:rPr lang="en-US" b="1" dirty="0" smtClean="0">
                <a:solidFill>
                  <a:schemeClr val="bg1"/>
                </a:solidFill>
              </a:rPr>
            </a:br>
            <a:r>
              <a:rPr lang="en-US" b="1" dirty="0" smtClean="0">
                <a:solidFill>
                  <a:schemeClr val="bg1"/>
                </a:solidFill>
              </a:rPr>
              <a:t>Nominees</a:t>
            </a:r>
            <a:endParaRPr lang="en-US" b="1" dirty="0">
              <a:solidFill>
                <a:schemeClr val="bg1"/>
              </a:solidFill>
            </a:endParaRPr>
          </a:p>
        </p:txBody>
      </p:sp>
      <p:sp>
        <p:nvSpPr>
          <p:cNvPr id="7" name="TextBox 6"/>
          <p:cNvSpPr txBox="1"/>
          <p:nvPr/>
        </p:nvSpPr>
        <p:spPr>
          <a:xfrm>
            <a:off x="3124200" y="5921514"/>
            <a:ext cx="2743200" cy="707886"/>
          </a:xfrm>
          <a:prstGeom prst="rect">
            <a:avLst/>
          </a:prstGeom>
          <a:noFill/>
        </p:spPr>
        <p:txBody>
          <a:bodyPr wrap="square" rtlCol="0">
            <a:spAutoFit/>
          </a:bodyPr>
          <a:lstStyle/>
          <a:p>
            <a:pPr algn="ctr"/>
            <a:r>
              <a:rPr lang="en-US" sz="4000" b="1" dirty="0" smtClean="0">
                <a:solidFill>
                  <a:prstClr val="black"/>
                </a:solidFill>
              </a:rPr>
              <a:t>2015-2016</a:t>
            </a:r>
            <a:endParaRPr lang="en-US" sz="4000" b="1" dirty="0">
              <a:solidFill>
                <a:prstClr val="black"/>
              </a:solidFill>
            </a:endParaRPr>
          </a:p>
        </p:txBody>
      </p:sp>
      <p:pic>
        <p:nvPicPr>
          <p:cNvPr id="2050" name="Picture 2" descr="C:\Users\mariannefbates\Desktop\CLAU\Logos\Beehive Book Awards new logo col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274" y="1828800"/>
            <a:ext cx="5125453" cy="427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01326"/>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Talk about wants vs. needs</a:t>
            </a:r>
          </a:p>
          <a:p>
            <a:pPr>
              <a:buClr>
                <a:srgbClr val="9CB084"/>
              </a:buClr>
            </a:pPr>
            <a:r>
              <a:rPr lang="en-US" sz="2800" dirty="0" smtClean="0">
                <a:solidFill>
                  <a:prstClr val="black"/>
                </a:solidFill>
                <a:latin typeface="Minion Pro"/>
              </a:rPr>
              <a:t>Saving Money and budgeting</a:t>
            </a:r>
          </a:p>
          <a:p>
            <a:pPr>
              <a:buClr>
                <a:srgbClr val="9CB084"/>
              </a:buClr>
            </a:pPr>
            <a:r>
              <a:rPr lang="en-US" sz="2800" dirty="0" smtClean="0">
                <a:solidFill>
                  <a:prstClr val="black"/>
                </a:solidFill>
                <a:latin typeface="Minion Pro"/>
              </a:rPr>
              <a:t>Make a piggy bank</a:t>
            </a:r>
          </a:p>
          <a:p>
            <a:pPr>
              <a:buClr>
                <a:srgbClr val="9CB084"/>
              </a:buClr>
            </a:pPr>
            <a:r>
              <a:rPr lang="en-US" sz="2800" dirty="0" smtClean="0">
                <a:solidFill>
                  <a:prstClr val="black"/>
                </a:solidFill>
                <a:latin typeface="Minion Pro"/>
              </a:rPr>
              <a:t>Talk about wordless picture books</a:t>
            </a:r>
          </a:p>
          <a:p>
            <a:pPr>
              <a:buClr>
                <a:srgbClr val="9CB084"/>
              </a:buClr>
            </a:pPr>
            <a:r>
              <a:rPr lang="en-US" sz="2800" dirty="0" smtClean="0">
                <a:solidFill>
                  <a:prstClr val="black"/>
                </a:solidFill>
                <a:latin typeface="Minion Pro"/>
              </a:rPr>
              <a:t>Make their own wordless picture book</a:t>
            </a:r>
          </a:p>
          <a:p>
            <a:pPr>
              <a:buClr>
                <a:srgbClr val="9CB084"/>
              </a:buClr>
            </a:pPr>
            <a:r>
              <a:rPr lang="en-US" sz="2800" dirty="0">
                <a:solidFill>
                  <a:prstClr val="black"/>
                </a:solidFill>
                <a:latin typeface="Minion Pro"/>
                <a:hlinkClick r:id="rId2"/>
              </a:rPr>
              <a:t>http://</a:t>
            </a:r>
            <a:r>
              <a:rPr lang="en-US" sz="2800" dirty="0" smtClean="0">
                <a:solidFill>
                  <a:prstClr val="black"/>
                </a:solidFill>
                <a:latin typeface="Minion Pro"/>
                <a:hlinkClick r:id="rId2"/>
              </a:rPr>
              <a:t>www.vermonttreasurer.gov/sites/treasurer/files/pdf/literacy/2014%20Girl%20%26%20Bicycle%20LA.pdf</a:t>
            </a:r>
            <a:endParaRPr lang="en-US" sz="2800" dirty="0" smtClean="0">
              <a:solidFill>
                <a:prstClr val="black"/>
              </a:solidFill>
              <a:latin typeface="Minion Pro"/>
            </a:endParaRPr>
          </a:p>
          <a:p>
            <a:pPr>
              <a:buClr>
                <a:srgbClr val="9CB084"/>
              </a:buClr>
            </a:pPr>
            <a:r>
              <a:rPr lang="en-US" sz="2800" dirty="0">
                <a:solidFill>
                  <a:prstClr val="black"/>
                </a:solidFill>
                <a:latin typeface="Minion Pro"/>
                <a:hlinkClick r:id="rId3"/>
              </a:rPr>
              <a:t>http://</a:t>
            </a:r>
            <a:r>
              <a:rPr lang="en-US" sz="2800" dirty="0" smtClean="0">
                <a:solidFill>
                  <a:prstClr val="black"/>
                </a:solidFill>
                <a:latin typeface="Minion Pro"/>
                <a:hlinkClick r:id="rId3"/>
              </a:rPr>
              <a:t>www.vermonttreasurer.gov/sites/treasurer/files/pdf/literacy/2014%203-4%20grades%20lesson.pdf</a:t>
            </a:r>
            <a:endParaRPr lang="en-US" sz="2800" dirty="0" smtClean="0">
              <a:solidFill>
                <a:prstClr val="black"/>
              </a:solidFill>
              <a:latin typeface="Minion Pro"/>
            </a:endParaRPr>
          </a:p>
          <a:p>
            <a:pPr marL="0" indent="0">
              <a:buClr>
                <a:srgbClr val="9CB084"/>
              </a:buClr>
              <a:buNone/>
            </a:pPr>
            <a:endParaRPr lang="en-US" sz="2800" dirty="0" smtClean="0">
              <a:solidFill>
                <a:prstClr val="black"/>
              </a:solidFill>
              <a:latin typeface="Minion Pro"/>
            </a:endParaRPr>
          </a:p>
          <a:p>
            <a:pPr>
              <a:buClr>
                <a:srgbClr val="9CB084"/>
              </a:buClr>
            </a:pPr>
            <a:endParaRPr lang="en-US" sz="2800" dirty="0" smtClean="0">
              <a:solidFill>
                <a:prstClr val="black"/>
              </a:solidFill>
              <a:latin typeface="Minion Pro"/>
            </a:endParaRPr>
          </a:p>
          <a:p>
            <a:pPr>
              <a:buClr>
                <a:srgbClr val="9CB084"/>
              </a:buClr>
            </a:pPr>
            <a:endParaRPr lang="en-US" sz="2800" dirty="0" smtClean="0">
              <a:solidFill>
                <a:prstClr val="black"/>
              </a:solidFill>
              <a:latin typeface="Minion Pro"/>
            </a:endParaRPr>
          </a:p>
          <a:p>
            <a:pPr marL="0" indent="0">
              <a:buClr>
                <a:srgbClr val="9CB084"/>
              </a:buClr>
              <a:buNone/>
            </a:pPr>
            <a:endParaRPr lang="en-US" sz="2800" dirty="0" smtClean="0">
              <a:solidFill>
                <a:prstClr val="black"/>
              </a:solidFill>
              <a:latin typeface="Minion Pro"/>
            </a:endParaRPr>
          </a:p>
          <a:p>
            <a:pPr marL="0" indent="0">
              <a:buClr>
                <a:srgbClr val="9CB084"/>
              </a:buClr>
              <a:buNone/>
            </a:pPr>
            <a:endParaRPr lang="en-US" dirty="0">
              <a:solidFill>
                <a:prstClr val="white"/>
              </a:solidFill>
              <a:latin typeface="Constantia"/>
            </a:endParaRPr>
          </a:p>
        </p:txBody>
      </p:sp>
    </p:spTree>
    <p:extLst>
      <p:ext uri="{BB962C8B-B14F-4D97-AF65-F5344CB8AC3E}">
        <p14:creationId xmlns:p14="http://schemas.microsoft.com/office/powerpoint/2010/main" val="266440243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525963"/>
          </a:xfrm>
        </p:spPr>
        <p:txBody>
          <a:bodyPr/>
          <a:lstStyle/>
          <a:p>
            <a:r>
              <a:rPr lang="en-US" dirty="0" smtClean="0"/>
              <a:t>Build a robot</a:t>
            </a:r>
          </a:p>
          <a:p>
            <a:r>
              <a:rPr lang="en-US" u="sng" dirty="0">
                <a:hlinkClick r:id="rId2"/>
              </a:rPr>
              <a:t>http://www.randomhousekids.com/brand/mark-dragonfly/</a:t>
            </a:r>
            <a:endParaRPr lang="en-US" dirty="0"/>
          </a:p>
          <a:p>
            <a:endParaRPr lang="en-US" dirty="0"/>
          </a:p>
        </p:txBody>
      </p:sp>
    </p:spTree>
    <p:extLst>
      <p:ext uri="{BB962C8B-B14F-4D97-AF65-F5344CB8AC3E}">
        <p14:creationId xmlns:p14="http://schemas.microsoft.com/office/powerpoint/2010/main" val="9446087"/>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9836" y="500287"/>
            <a:ext cx="3883564" cy="5900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648200" y="304800"/>
            <a:ext cx="4059936" cy="5486400"/>
          </a:xfrm>
        </p:spPr>
        <p:txBody>
          <a:bodyPr>
            <a:normAutofit/>
          </a:bodyPr>
          <a:lstStyle/>
          <a:p>
            <a:pPr marL="0" indent="0" algn="ctr">
              <a:buNone/>
            </a:pPr>
            <a:endParaRPr lang="en-US" sz="1800" b="1" i="1" dirty="0" smtClean="0"/>
          </a:p>
          <a:p>
            <a:pPr marL="0" indent="0" algn="ctr">
              <a:buNone/>
            </a:pPr>
            <a:r>
              <a:rPr lang="en-US" sz="5400" b="1" i="1" dirty="0" smtClean="0"/>
              <a:t>The </a:t>
            </a:r>
          </a:p>
          <a:p>
            <a:pPr marL="0" indent="0" algn="ctr">
              <a:buNone/>
            </a:pPr>
            <a:r>
              <a:rPr lang="en-US" sz="5400" b="1" i="1" dirty="0" smtClean="0"/>
              <a:t>Naturals*</a:t>
            </a:r>
          </a:p>
          <a:p>
            <a:pPr marL="0" indent="0" algn="ctr">
              <a:buNone/>
            </a:pPr>
            <a:r>
              <a:rPr lang="en-US" sz="4400" b="1" dirty="0" smtClean="0"/>
              <a:t>by </a:t>
            </a:r>
            <a:endParaRPr lang="en-US" sz="4400" b="1" dirty="0"/>
          </a:p>
          <a:p>
            <a:pPr marL="0" indent="0" algn="ctr">
              <a:buNone/>
            </a:pPr>
            <a:r>
              <a:rPr lang="en-US" sz="4400" b="1" dirty="0" smtClean="0"/>
              <a:t>Jennifer Lynn Barnes</a:t>
            </a:r>
            <a:endParaRPr lang="en-US" sz="4400" dirty="0"/>
          </a:p>
          <a:p>
            <a:endParaRPr lang="en-US" dirty="0"/>
          </a:p>
        </p:txBody>
      </p:sp>
      <p:sp>
        <p:nvSpPr>
          <p:cNvPr id="2" name="Rectangle 1"/>
          <p:cNvSpPr/>
          <p:nvPr/>
        </p:nvSpPr>
        <p:spPr>
          <a:xfrm>
            <a:off x="4584032" y="5105400"/>
            <a:ext cx="4572000" cy="923330"/>
          </a:xfrm>
          <a:prstGeom prst="rect">
            <a:avLst/>
          </a:prstGeom>
        </p:spPr>
        <p:txBody>
          <a:bodyPr>
            <a:spAutoFit/>
          </a:bodyPr>
          <a:lstStyle/>
          <a:p>
            <a:pPr algn="ctr"/>
            <a:r>
              <a:rPr lang="en-US" kern="1400" dirty="0">
                <a:solidFill>
                  <a:srgbClr val="000000"/>
                </a:solidFill>
                <a:latin typeface="Times New Roman"/>
              </a:rPr>
              <a:t>Cassie joins a group of teenagers who have been recruited by the FBI to solve cold cases.</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203415847"/>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lstStyle/>
          <a:p>
            <a:r>
              <a:rPr lang="en-US" dirty="0" smtClean="0"/>
              <a:t>Profiling</a:t>
            </a:r>
          </a:p>
          <a:p>
            <a:r>
              <a:rPr lang="en-US" dirty="0" smtClean="0"/>
              <a:t>Forensics</a:t>
            </a:r>
          </a:p>
          <a:p>
            <a:r>
              <a:rPr lang="en-US" dirty="0" smtClean="0"/>
              <a:t>History of the F. B. I.</a:t>
            </a:r>
          </a:p>
          <a:p>
            <a:r>
              <a:rPr lang="en-US" dirty="0">
                <a:hlinkClick r:id="rId2"/>
              </a:rPr>
              <a:t>http://www.jenniferlynnbarnes.com</a:t>
            </a:r>
            <a:r>
              <a:rPr lang="en-US" dirty="0" smtClean="0">
                <a:hlinkClick r:id="rId2"/>
              </a:rPr>
              <a:t>/</a:t>
            </a:r>
            <a:endParaRPr lang="en-US" dirty="0" smtClean="0"/>
          </a:p>
          <a:p>
            <a:endParaRPr lang="en-US" dirty="0" smtClean="0"/>
          </a:p>
          <a:p>
            <a:endParaRPr lang="en-US" dirty="0"/>
          </a:p>
        </p:txBody>
      </p:sp>
    </p:spTree>
    <p:extLst>
      <p:ext uri="{BB962C8B-B14F-4D97-AF65-F5344CB8AC3E}">
        <p14:creationId xmlns:p14="http://schemas.microsoft.com/office/powerpoint/2010/main" val="135073264"/>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533400"/>
            <a:ext cx="3810000" cy="5859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724400" y="152400"/>
            <a:ext cx="4059936" cy="5486400"/>
          </a:xfrm>
        </p:spPr>
        <p:txBody>
          <a:bodyPr>
            <a:normAutofit/>
          </a:bodyPr>
          <a:lstStyle/>
          <a:p>
            <a:pPr marL="0" indent="0" algn="ctr">
              <a:buNone/>
            </a:pPr>
            <a:endParaRPr lang="en-US" b="1" i="1" dirty="0" smtClean="0"/>
          </a:p>
          <a:p>
            <a:pPr marL="0" indent="0" algn="ctr">
              <a:buNone/>
            </a:pPr>
            <a:r>
              <a:rPr lang="en-US" sz="5400" b="1" i="1" dirty="0" smtClean="0"/>
              <a:t>One Came Home</a:t>
            </a:r>
          </a:p>
          <a:p>
            <a:pPr marL="0" indent="0" algn="ctr">
              <a:buNone/>
            </a:pPr>
            <a:r>
              <a:rPr lang="en-US" sz="4400" b="1" dirty="0" smtClean="0"/>
              <a:t>by </a:t>
            </a:r>
            <a:endParaRPr lang="en-US" sz="4400" b="1" dirty="0"/>
          </a:p>
          <a:p>
            <a:pPr marL="0" indent="0" algn="ctr">
              <a:buNone/>
            </a:pPr>
            <a:r>
              <a:rPr lang="en-US" sz="4400" b="1" dirty="0" smtClean="0"/>
              <a:t>Amy </a:t>
            </a:r>
          </a:p>
          <a:p>
            <a:pPr marL="0" indent="0" algn="ctr">
              <a:buNone/>
            </a:pPr>
            <a:r>
              <a:rPr lang="en-US" sz="4400" b="1" dirty="0" smtClean="0"/>
              <a:t>Timberlake</a:t>
            </a:r>
            <a:endParaRPr lang="en-US" sz="4400" dirty="0"/>
          </a:p>
          <a:p>
            <a:endParaRPr lang="en-US" dirty="0"/>
          </a:p>
        </p:txBody>
      </p:sp>
      <p:sp>
        <p:nvSpPr>
          <p:cNvPr id="2" name="Rectangle 1"/>
          <p:cNvSpPr/>
          <p:nvPr/>
        </p:nvSpPr>
        <p:spPr>
          <a:xfrm>
            <a:off x="4572000" y="5105400"/>
            <a:ext cx="4572000" cy="923330"/>
          </a:xfrm>
          <a:prstGeom prst="rect">
            <a:avLst/>
          </a:prstGeom>
        </p:spPr>
        <p:txBody>
          <a:bodyPr>
            <a:spAutoFit/>
          </a:bodyPr>
          <a:lstStyle/>
          <a:p>
            <a:pPr algn="ctr"/>
            <a:r>
              <a:rPr lang="en-US" kern="1400" dirty="0">
                <a:solidFill>
                  <a:srgbClr val="000000"/>
                </a:solidFill>
                <a:latin typeface="Times New Roman"/>
              </a:rPr>
              <a:t>Georgie is determined to find her sister who everyone else believes is dead.</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1548725316"/>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rmAutofit fontScale="85000" lnSpcReduction="10000"/>
          </a:bodyPr>
          <a:lstStyle/>
          <a:p>
            <a:r>
              <a:rPr lang="en-US" dirty="0" smtClean="0"/>
              <a:t>Causes of the extinction of the passenger pigeon</a:t>
            </a:r>
          </a:p>
          <a:p>
            <a:r>
              <a:rPr lang="en-US" dirty="0" smtClean="0"/>
              <a:t>Wisconsin history</a:t>
            </a:r>
          </a:p>
          <a:p>
            <a:r>
              <a:rPr lang="en-US" dirty="0" smtClean="0"/>
              <a:t>Essay on what you would do for a family member</a:t>
            </a:r>
          </a:p>
          <a:p>
            <a:r>
              <a:rPr lang="en-US" u="sng" dirty="0">
                <a:hlinkClick r:id="rId2"/>
              </a:rPr>
              <a:t>http://static.squarespace.com/static/503d3bee84aef2a18d298301/t/50dc95c6e4b0c2f49761da1b/1356633542483/OneCameHomeDiscussion%20guide-Timberlake.pdf</a:t>
            </a:r>
            <a:endParaRPr lang="en-US" dirty="0"/>
          </a:p>
          <a:p>
            <a:r>
              <a:rPr lang="en-US" u="sng" dirty="0">
                <a:hlinkClick r:id="rId3"/>
              </a:rPr>
              <a:t>http://amytimberlake.com/about-one-came-home/</a:t>
            </a:r>
            <a:endParaRPr lang="en-US" dirty="0"/>
          </a:p>
          <a:p>
            <a:r>
              <a:rPr lang="en-US" u="sng" dirty="0">
                <a:hlinkClick r:id="rId4"/>
              </a:rPr>
              <a:t>http://www.randomhouse.com/teachers/resource/one-came-home-educator-guide-with-ccss-tie-ins-2/</a:t>
            </a:r>
            <a:endParaRPr lang="en-US" dirty="0"/>
          </a:p>
          <a:p>
            <a:endParaRPr lang="en-US" dirty="0"/>
          </a:p>
        </p:txBody>
      </p:sp>
    </p:spTree>
    <p:extLst>
      <p:ext uri="{BB962C8B-B14F-4D97-AF65-F5344CB8AC3E}">
        <p14:creationId xmlns:p14="http://schemas.microsoft.com/office/powerpoint/2010/main" val="56515650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381000"/>
            <a:ext cx="4038600" cy="61423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724400" y="76200"/>
            <a:ext cx="4059936" cy="5486400"/>
          </a:xfrm>
        </p:spPr>
        <p:txBody>
          <a:bodyPr>
            <a:normAutofit/>
          </a:bodyPr>
          <a:lstStyle/>
          <a:p>
            <a:pPr marL="0" indent="0" algn="ctr">
              <a:buNone/>
            </a:pPr>
            <a:endParaRPr lang="en-US" sz="2000" b="1" i="1" dirty="0" smtClean="0"/>
          </a:p>
          <a:p>
            <a:pPr marL="0" indent="0" algn="ctr">
              <a:buNone/>
            </a:pPr>
            <a:r>
              <a:rPr lang="en-US" sz="5400" b="1" i="1" dirty="0" smtClean="0"/>
              <a:t>The Screaming Staircase</a:t>
            </a:r>
            <a:endParaRPr lang="en-US" sz="5400" b="1" dirty="0"/>
          </a:p>
          <a:p>
            <a:pPr marL="0" indent="0" algn="ctr">
              <a:buNone/>
            </a:pPr>
            <a:r>
              <a:rPr lang="en-US" sz="4400" b="1" dirty="0"/>
              <a:t>by </a:t>
            </a:r>
          </a:p>
          <a:p>
            <a:pPr marL="0" indent="0" algn="ctr">
              <a:buNone/>
            </a:pPr>
            <a:r>
              <a:rPr lang="en-US" sz="4400" b="1" dirty="0" smtClean="0"/>
              <a:t>Jonathan </a:t>
            </a:r>
          </a:p>
          <a:p>
            <a:pPr marL="0" indent="0" algn="ctr">
              <a:buNone/>
            </a:pPr>
            <a:r>
              <a:rPr lang="en-US" sz="4400" b="1" dirty="0" smtClean="0"/>
              <a:t>Stroud</a:t>
            </a:r>
            <a:endParaRPr lang="en-US" sz="4400" dirty="0"/>
          </a:p>
          <a:p>
            <a:endParaRPr lang="en-US" dirty="0"/>
          </a:p>
        </p:txBody>
      </p:sp>
      <p:sp>
        <p:nvSpPr>
          <p:cNvPr id="2" name="Rectangle 1"/>
          <p:cNvSpPr/>
          <p:nvPr/>
        </p:nvSpPr>
        <p:spPr>
          <a:xfrm>
            <a:off x="4724400" y="5486400"/>
            <a:ext cx="4191000" cy="1200329"/>
          </a:xfrm>
          <a:prstGeom prst="rect">
            <a:avLst/>
          </a:prstGeom>
        </p:spPr>
        <p:txBody>
          <a:bodyPr wrap="square">
            <a:spAutoFit/>
          </a:bodyPr>
          <a:lstStyle/>
          <a:p>
            <a:pPr algn="ctr"/>
            <a:r>
              <a:rPr lang="en-US" kern="1400" dirty="0">
                <a:solidFill>
                  <a:srgbClr val="000000"/>
                </a:solidFill>
                <a:latin typeface="Times New Roman"/>
              </a:rPr>
              <a:t>Lucy and the Lockwood Psychic Investigations Agency combat London’s ghost epidemic. </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2746780672"/>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525963"/>
          </a:xfrm>
        </p:spPr>
        <p:txBody>
          <a:bodyPr>
            <a:normAutofit lnSpcReduction="10000"/>
          </a:bodyPr>
          <a:lstStyle/>
          <a:p>
            <a:r>
              <a:rPr lang="en-US" dirty="0" smtClean="0"/>
              <a:t>Discuss if the story takes place in a modern day time or a historical time. What makes it feel more modern/historical?</a:t>
            </a:r>
          </a:p>
          <a:p>
            <a:r>
              <a:rPr lang="en-US" dirty="0" smtClean="0"/>
              <a:t>Are any of the locations mentioned in the book real? Find out if they are by checking a map of London.</a:t>
            </a:r>
          </a:p>
          <a:p>
            <a:r>
              <a:rPr lang="en-US" u="sng" dirty="0" smtClean="0">
                <a:hlinkClick r:id="rId2"/>
              </a:rPr>
              <a:t>http</a:t>
            </a:r>
            <a:r>
              <a:rPr lang="en-US" u="sng" dirty="0">
                <a:hlinkClick r:id="rId2"/>
              </a:rPr>
              <a:t>://www.randomhouse.co.nz/content/teachers/The%20Screaming%20Staircase%20Notes%20For%20Readers%20Sep%2013.pdf</a:t>
            </a:r>
            <a:endParaRPr lang="en-US" dirty="0"/>
          </a:p>
          <a:p>
            <a:endParaRPr lang="en-US" dirty="0"/>
          </a:p>
        </p:txBody>
      </p:sp>
    </p:spTree>
    <p:extLst>
      <p:ext uri="{BB962C8B-B14F-4D97-AF65-F5344CB8AC3E}">
        <p14:creationId xmlns:p14="http://schemas.microsoft.com/office/powerpoint/2010/main" val="364723130"/>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381000"/>
            <a:ext cx="3962400" cy="6049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724400" y="-4011"/>
            <a:ext cx="4059936" cy="5486400"/>
          </a:xfrm>
        </p:spPr>
        <p:txBody>
          <a:bodyPr>
            <a:normAutofit/>
          </a:bodyPr>
          <a:lstStyle/>
          <a:p>
            <a:pPr marL="0" indent="0" algn="ctr">
              <a:buNone/>
            </a:pPr>
            <a:endParaRPr lang="en-US" sz="5400" b="1" i="1" dirty="0" smtClean="0"/>
          </a:p>
          <a:p>
            <a:pPr marL="0" indent="0" algn="ctr">
              <a:buNone/>
            </a:pPr>
            <a:r>
              <a:rPr lang="en-US" sz="5400" b="1" i="1" dirty="0" err="1" smtClean="0"/>
              <a:t>Steelheart</a:t>
            </a:r>
            <a:endParaRPr lang="en-US" sz="5400" b="1" dirty="0"/>
          </a:p>
          <a:p>
            <a:pPr marL="0" indent="0" algn="ctr">
              <a:buNone/>
            </a:pPr>
            <a:r>
              <a:rPr lang="en-US" sz="4400" b="1" dirty="0"/>
              <a:t>by </a:t>
            </a:r>
          </a:p>
          <a:p>
            <a:pPr marL="0" indent="0" algn="ctr">
              <a:buNone/>
            </a:pPr>
            <a:r>
              <a:rPr lang="en-US" sz="4400" b="1" dirty="0" smtClean="0"/>
              <a:t>Brandon</a:t>
            </a:r>
          </a:p>
          <a:p>
            <a:pPr marL="0" indent="0" algn="ctr">
              <a:buNone/>
            </a:pPr>
            <a:r>
              <a:rPr lang="en-US" sz="4400" b="1" dirty="0" smtClean="0"/>
              <a:t>Sanderson</a:t>
            </a:r>
            <a:endParaRPr lang="en-US" sz="4400" dirty="0"/>
          </a:p>
          <a:p>
            <a:endParaRPr lang="en-US" dirty="0"/>
          </a:p>
        </p:txBody>
      </p:sp>
      <p:sp>
        <p:nvSpPr>
          <p:cNvPr id="2" name="Rectangle 1"/>
          <p:cNvSpPr/>
          <p:nvPr/>
        </p:nvSpPr>
        <p:spPr>
          <a:xfrm>
            <a:off x="4953000" y="4800600"/>
            <a:ext cx="4219074" cy="923330"/>
          </a:xfrm>
          <a:prstGeom prst="rect">
            <a:avLst/>
          </a:prstGeom>
        </p:spPr>
        <p:txBody>
          <a:bodyPr wrap="square">
            <a:spAutoFit/>
          </a:bodyPr>
          <a:lstStyle/>
          <a:p>
            <a:pPr algn="ctr"/>
            <a:r>
              <a:rPr lang="en-US" kern="1400" dirty="0">
                <a:solidFill>
                  <a:srgbClr val="000000"/>
                </a:solidFill>
                <a:latin typeface="Times New Roman"/>
              </a:rPr>
              <a:t>David dreams of defeating the invincible superhuman who murdered his father. </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1818014775"/>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525963"/>
          </a:xfrm>
        </p:spPr>
        <p:txBody>
          <a:bodyPr/>
          <a:lstStyle/>
          <a:p>
            <a:r>
              <a:rPr lang="en-US" dirty="0" smtClean="0"/>
              <a:t>Attributes of a hero vs. a villain</a:t>
            </a:r>
          </a:p>
          <a:p>
            <a:r>
              <a:rPr lang="en-US" u="sng" dirty="0">
                <a:hlinkClick r:id="rId2"/>
              </a:rPr>
              <a:t>http://www.tomesociety.org/uploads/1/5/5/3/15531344/steelheart_discussion_guide.pdf</a:t>
            </a:r>
            <a:endParaRPr lang="en-US" dirty="0"/>
          </a:p>
          <a:p>
            <a:r>
              <a:rPr lang="en-US" dirty="0"/>
              <a:t>ltrc.state.lib.la.us/2016/</a:t>
            </a:r>
            <a:r>
              <a:rPr lang="en-US" b="1" dirty="0"/>
              <a:t>guides</a:t>
            </a:r>
            <a:r>
              <a:rPr lang="en-US" dirty="0"/>
              <a:t>/</a:t>
            </a:r>
            <a:r>
              <a:rPr lang="en-US" b="1" dirty="0"/>
              <a:t>Steelheart</a:t>
            </a:r>
            <a:r>
              <a:rPr lang="en-US" dirty="0"/>
              <a:t>.docx</a:t>
            </a:r>
          </a:p>
          <a:p>
            <a:endParaRPr lang="en-US" dirty="0"/>
          </a:p>
        </p:txBody>
      </p:sp>
    </p:spTree>
    <p:extLst>
      <p:ext uri="{BB962C8B-B14F-4D97-AF65-F5344CB8AC3E}">
        <p14:creationId xmlns:p14="http://schemas.microsoft.com/office/powerpoint/2010/main" val="420630810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33400" y="533400"/>
            <a:ext cx="3810000" cy="5756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648200" y="-381000"/>
            <a:ext cx="4059936" cy="6019800"/>
          </a:xfrm>
        </p:spPr>
        <p:txBody>
          <a:bodyPr>
            <a:normAutofit/>
          </a:bodyPr>
          <a:lstStyle/>
          <a:p>
            <a:pPr marL="0" indent="0" algn="ctr">
              <a:buNone/>
            </a:pPr>
            <a:endParaRPr lang="en-US" sz="5400" b="1" i="1" dirty="0" smtClean="0"/>
          </a:p>
          <a:p>
            <a:pPr marL="0" indent="0" algn="ctr">
              <a:buNone/>
            </a:pPr>
            <a:r>
              <a:rPr lang="en-US" sz="5400" b="1" i="1" dirty="0" smtClean="0"/>
              <a:t>Tesla’s </a:t>
            </a:r>
          </a:p>
          <a:p>
            <a:pPr marL="0" indent="0" algn="ctr">
              <a:buNone/>
            </a:pPr>
            <a:r>
              <a:rPr lang="en-US" sz="5400" b="1" i="1" dirty="0" smtClean="0"/>
              <a:t>Attic</a:t>
            </a:r>
          </a:p>
          <a:p>
            <a:pPr marL="0" indent="0" algn="ctr">
              <a:buNone/>
            </a:pPr>
            <a:r>
              <a:rPr lang="en-US" sz="4400" b="1" dirty="0" smtClean="0"/>
              <a:t>by </a:t>
            </a:r>
            <a:endParaRPr lang="en-US" sz="4400" b="1" dirty="0"/>
          </a:p>
          <a:p>
            <a:pPr marL="0" indent="0" algn="ctr">
              <a:spcBef>
                <a:spcPts val="0"/>
              </a:spcBef>
              <a:buNone/>
            </a:pPr>
            <a:r>
              <a:rPr lang="en-US" sz="4400" b="1" dirty="0" smtClean="0"/>
              <a:t>Neal </a:t>
            </a:r>
            <a:r>
              <a:rPr lang="en-US" sz="4400" b="1" dirty="0" err="1" smtClean="0"/>
              <a:t>Shusterman</a:t>
            </a:r>
            <a:endParaRPr lang="en-US" sz="4400" b="1" dirty="0" smtClean="0"/>
          </a:p>
          <a:p>
            <a:pPr marL="0" indent="0" algn="ctr">
              <a:buNone/>
            </a:pPr>
            <a:endParaRPr lang="en-US" sz="4400" b="1" dirty="0"/>
          </a:p>
          <a:p>
            <a:pPr marL="0" indent="0" algn="ctr">
              <a:buNone/>
            </a:pPr>
            <a:endParaRPr lang="en-US" dirty="0"/>
          </a:p>
        </p:txBody>
      </p:sp>
      <p:sp>
        <p:nvSpPr>
          <p:cNvPr id="2" name="Rectangle 1"/>
          <p:cNvSpPr/>
          <p:nvPr/>
        </p:nvSpPr>
        <p:spPr>
          <a:xfrm>
            <a:off x="4800600" y="5029200"/>
            <a:ext cx="4114800" cy="923330"/>
          </a:xfrm>
          <a:prstGeom prst="rect">
            <a:avLst/>
          </a:prstGeom>
        </p:spPr>
        <p:txBody>
          <a:bodyPr wrap="square">
            <a:spAutoFit/>
          </a:bodyPr>
          <a:lstStyle/>
          <a:p>
            <a:pPr algn="ctr"/>
            <a:r>
              <a:rPr lang="en-US" kern="1400" dirty="0">
                <a:solidFill>
                  <a:srgbClr val="000000"/>
                </a:solidFill>
                <a:latin typeface="Times New Roman"/>
              </a:rPr>
              <a:t>The unusual junk in the attic of Nick’s new home brings a lot of trouble.</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2061379172"/>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251784" y="152400"/>
            <a:ext cx="3657600" cy="4876800"/>
          </a:xfrm>
        </p:spPr>
        <p:txBody>
          <a:bodyPr>
            <a:normAutofit lnSpcReduction="10000"/>
          </a:bodyPr>
          <a:lstStyle/>
          <a:p>
            <a:pPr marL="0" indent="0" algn="ctr">
              <a:buNone/>
            </a:pPr>
            <a:endParaRPr lang="en-US" sz="2600" b="1" i="1" dirty="0" smtClean="0"/>
          </a:p>
          <a:p>
            <a:pPr marL="0" indent="0" algn="ctr">
              <a:buNone/>
            </a:pPr>
            <a:r>
              <a:rPr lang="en-US" sz="5400" b="1" i="1" dirty="0" smtClean="0">
                <a:solidFill>
                  <a:schemeClr val="bg1"/>
                </a:solidFill>
              </a:rPr>
              <a:t>How to Babysit a Grandma</a:t>
            </a:r>
            <a:endParaRPr lang="en-US" sz="5400" b="1" dirty="0">
              <a:solidFill>
                <a:schemeClr val="bg1"/>
              </a:solidFill>
            </a:endParaRPr>
          </a:p>
          <a:p>
            <a:pPr marL="0" indent="0" algn="ctr">
              <a:buNone/>
            </a:pPr>
            <a:r>
              <a:rPr lang="en-US" sz="3600" b="1" dirty="0">
                <a:solidFill>
                  <a:schemeClr val="bg1"/>
                </a:solidFill>
              </a:rPr>
              <a:t>by </a:t>
            </a:r>
          </a:p>
          <a:p>
            <a:pPr marL="0" indent="0" algn="ctr">
              <a:buNone/>
            </a:pPr>
            <a:r>
              <a:rPr lang="en-US" sz="3600" b="1" dirty="0" smtClean="0">
                <a:solidFill>
                  <a:schemeClr val="bg1"/>
                </a:solidFill>
              </a:rPr>
              <a:t>Jean         Reagan</a:t>
            </a:r>
            <a:endParaRPr lang="en-US" sz="3600" dirty="0">
              <a:solidFill>
                <a:schemeClr val="bg1"/>
              </a:solidFill>
            </a:endParaRPr>
          </a:p>
          <a:p>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9600" y="609599"/>
            <a:ext cx="4419600" cy="5643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562600" y="4724400"/>
            <a:ext cx="3276600" cy="369332"/>
          </a:xfrm>
          <a:prstGeom prst="rect">
            <a:avLst/>
          </a:prstGeom>
          <a:noFill/>
        </p:spPr>
        <p:txBody>
          <a:bodyPr wrap="square" rtlCol="0">
            <a:spAutoFit/>
          </a:bodyPr>
          <a:lstStyle/>
          <a:p>
            <a:pPr algn="ctr"/>
            <a:r>
              <a:rPr lang="en-US" dirty="0" smtClean="0">
                <a:solidFill>
                  <a:prstClr val="black"/>
                </a:solidFill>
              </a:rPr>
              <a:t>Illustrated by Lee Wildish </a:t>
            </a:r>
            <a:endParaRPr lang="en-US" dirty="0">
              <a:solidFill>
                <a:prstClr val="black"/>
              </a:solidFill>
            </a:endParaRPr>
          </a:p>
        </p:txBody>
      </p:sp>
      <p:sp>
        <p:nvSpPr>
          <p:cNvPr id="2" name="Rectangle 1"/>
          <p:cNvSpPr/>
          <p:nvPr/>
        </p:nvSpPr>
        <p:spPr>
          <a:xfrm>
            <a:off x="5334000" y="5257800"/>
            <a:ext cx="3505200" cy="1200329"/>
          </a:xfrm>
          <a:prstGeom prst="rect">
            <a:avLst/>
          </a:prstGeom>
        </p:spPr>
        <p:txBody>
          <a:bodyPr wrap="square">
            <a:spAutoFit/>
          </a:bodyPr>
          <a:lstStyle/>
          <a:p>
            <a:pPr algn="ctr"/>
            <a:r>
              <a:rPr lang="en-US" kern="1400" dirty="0">
                <a:solidFill>
                  <a:srgbClr val="000000"/>
                </a:solidFill>
                <a:latin typeface="Times New Roman"/>
              </a:rPr>
              <a:t>Presents instructions for properly babysitting a grandmother.</a:t>
            </a:r>
            <a:endParaRPr lang="en-US" kern="1400" dirty="0">
              <a:solidFill>
                <a:srgbClr val="000000"/>
              </a:solidFill>
              <a:latin typeface="Calibri"/>
            </a:endParaRPr>
          </a:p>
          <a:p>
            <a:r>
              <a:rPr lang="en-US" b="1" i="1" kern="1400" dirty="0">
                <a:solidFill>
                  <a:srgbClr val="000000"/>
                </a:solidFill>
                <a:latin typeface="Times New Roman"/>
              </a:rPr>
              <a:t>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432955475"/>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525963"/>
          </a:xfrm>
        </p:spPr>
        <p:txBody>
          <a:bodyPr/>
          <a:lstStyle/>
          <a:p>
            <a:r>
              <a:rPr lang="en-US" dirty="0" smtClean="0"/>
              <a:t>Learn about Nikola Tesla</a:t>
            </a:r>
          </a:p>
          <a:p>
            <a:r>
              <a:rPr lang="en-US" dirty="0">
                <a:hlinkClick r:id="rId2"/>
              </a:rPr>
              <a:t>http://www.pbs.org/newshour/rundown/5-things-you-didnt-know-about-nikola-tesla</a:t>
            </a:r>
            <a:r>
              <a:rPr lang="en-US" dirty="0" smtClean="0">
                <a:hlinkClick r:id="rId2"/>
              </a:rPr>
              <a:t>/</a:t>
            </a:r>
            <a:endParaRPr lang="en-US" dirty="0" smtClean="0"/>
          </a:p>
          <a:p>
            <a:r>
              <a:rPr lang="en-US" u="sng" dirty="0">
                <a:hlinkClick r:id="rId3"/>
              </a:rPr>
              <a:t>http://books.disney.com/content/uploads/2014/01/Teslas-Attic-DG-%C2%A6%C3%86.pdf</a:t>
            </a:r>
            <a:endParaRPr lang="en-US" dirty="0"/>
          </a:p>
          <a:p>
            <a:r>
              <a:rPr lang="en-US" u="sng" dirty="0">
                <a:hlinkClick r:id="rId4"/>
              </a:rPr>
              <a:t>http://project-middle-grade-mayhem.blogspot.com/2014/02/teslas-attic-interview-with-authors.html</a:t>
            </a:r>
            <a:endParaRPr lang="en-US" dirty="0"/>
          </a:p>
          <a:p>
            <a:endParaRPr lang="en-US" dirty="0"/>
          </a:p>
        </p:txBody>
      </p:sp>
    </p:spTree>
    <p:extLst>
      <p:ext uri="{BB962C8B-B14F-4D97-AF65-F5344CB8AC3E}">
        <p14:creationId xmlns:p14="http://schemas.microsoft.com/office/powerpoint/2010/main" val="1653611471"/>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533400"/>
            <a:ext cx="3886200" cy="59105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953000" y="-32084"/>
            <a:ext cx="3733800" cy="5486400"/>
          </a:xfrm>
        </p:spPr>
        <p:txBody>
          <a:bodyPr>
            <a:normAutofit/>
          </a:bodyPr>
          <a:lstStyle/>
          <a:p>
            <a:pPr marL="0" indent="0" algn="ctr">
              <a:buNone/>
            </a:pPr>
            <a:endParaRPr lang="en-US" sz="5400" b="1" i="1" dirty="0" smtClean="0"/>
          </a:p>
          <a:p>
            <a:pPr marL="0" indent="0" algn="ctr">
              <a:buNone/>
            </a:pPr>
            <a:r>
              <a:rPr lang="en-US" sz="5400" b="1" i="1" dirty="0" smtClean="0"/>
              <a:t>The Tragedy Paper</a:t>
            </a:r>
          </a:p>
          <a:p>
            <a:pPr marL="0" indent="0" algn="ctr">
              <a:buNone/>
            </a:pPr>
            <a:r>
              <a:rPr lang="en-US" sz="4400" b="1" dirty="0" smtClean="0"/>
              <a:t>by </a:t>
            </a:r>
            <a:endParaRPr lang="en-US" sz="4400" b="1" dirty="0"/>
          </a:p>
          <a:p>
            <a:pPr marL="0" indent="0" algn="ctr">
              <a:buNone/>
            </a:pPr>
            <a:r>
              <a:rPr lang="en-US" sz="4400" b="1" dirty="0" smtClean="0"/>
              <a:t>Elizabeth Laban</a:t>
            </a:r>
            <a:endParaRPr lang="en-US" sz="4400" dirty="0"/>
          </a:p>
          <a:p>
            <a:endParaRPr lang="en-US" dirty="0"/>
          </a:p>
        </p:txBody>
      </p:sp>
      <p:sp>
        <p:nvSpPr>
          <p:cNvPr id="2" name="Rectangle 1"/>
          <p:cNvSpPr/>
          <p:nvPr/>
        </p:nvSpPr>
        <p:spPr>
          <a:xfrm>
            <a:off x="4608095" y="5181600"/>
            <a:ext cx="4572000" cy="923330"/>
          </a:xfrm>
          <a:prstGeom prst="rect">
            <a:avLst/>
          </a:prstGeom>
        </p:spPr>
        <p:txBody>
          <a:bodyPr>
            <a:spAutoFit/>
          </a:bodyPr>
          <a:lstStyle/>
          <a:p>
            <a:pPr algn="ctr"/>
            <a:r>
              <a:rPr lang="en-US" kern="1400" dirty="0">
                <a:solidFill>
                  <a:srgbClr val="000000"/>
                </a:solidFill>
                <a:latin typeface="Times New Roman"/>
              </a:rPr>
              <a:t>Their senior thesis has Tim and Duncan reflecting on the previous year’s disasters.   </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1669591195"/>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525963"/>
          </a:xfrm>
        </p:spPr>
        <p:txBody>
          <a:bodyPr/>
          <a:lstStyle/>
          <a:p>
            <a:r>
              <a:rPr lang="en-US" dirty="0" smtClean="0"/>
              <a:t>Elements of a tragedy</a:t>
            </a:r>
          </a:p>
          <a:p>
            <a:r>
              <a:rPr lang="en-US" dirty="0" smtClean="0"/>
              <a:t>Shakespeare’s </a:t>
            </a:r>
            <a:r>
              <a:rPr lang="en-US" u="sng" dirty="0" smtClean="0"/>
              <a:t>Macbeth</a:t>
            </a:r>
            <a:endParaRPr lang="en-US" dirty="0" smtClean="0"/>
          </a:p>
          <a:p>
            <a:r>
              <a:rPr lang="en-US" u="sng" dirty="0">
                <a:hlinkClick r:id="rId2"/>
              </a:rPr>
              <a:t>http://novelnovice.com/2013/01/16/qa-with-the-tragedy-paper-author-elizabeth-laban</a:t>
            </a:r>
            <a:r>
              <a:rPr lang="en-US" u="sng" dirty="0" smtClean="0">
                <a:hlinkClick r:id="rId2"/>
              </a:rPr>
              <a:t>/</a:t>
            </a:r>
            <a:endParaRPr lang="en-US" u="sng" dirty="0" smtClean="0"/>
          </a:p>
          <a:p>
            <a:r>
              <a:rPr lang="en-US" u="sng" dirty="0">
                <a:hlinkClick r:id="rId3"/>
              </a:rPr>
              <a:t>https://www.saybrook.edu/newexistentialists/posts/02-08-13</a:t>
            </a:r>
            <a:endParaRPr lang="en-US" dirty="0"/>
          </a:p>
          <a:p>
            <a:endParaRPr lang="en-US" dirty="0"/>
          </a:p>
        </p:txBody>
      </p:sp>
    </p:spTree>
    <p:extLst>
      <p:ext uri="{BB962C8B-B14F-4D97-AF65-F5344CB8AC3E}">
        <p14:creationId xmlns:p14="http://schemas.microsoft.com/office/powerpoint/2010/main" val="204111924"/>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04800"/>
            <a:ext cx="9144000" cy="2209800"/>
          </a:xfrm>
        </p:spPr>
        <p:txBody>
          <a:bodyPr>
            <a:noAutofit/>
          </a:bodyPr>
          <a:lstStyle/>
          <a:p>
            <a:pPr algn="ctr"/>
            <a:r>
              <a:rPr lang="en-US" sz="6000" b="1" dirty="0" smtClean="0"/>
              <a:t>Beehive</a:t>
            </a:r>
            <a:br>
              <a:rPr lang="en-US" sz="6000" b="1" dirty="0" smtClean="0"/>
            </a:br>
            <a:r>
              <a:rPr lang="en-US" sz="6000" b="1" dirty="0" smtClean="0"/>
              <a:t>Winners</a:t>
            </a:r>
            <a:r>
              <a:rPr lang="en-US" sz="6000" b="1" dirty="0" smtClean="0">
                <a:solidFill>
                  <a:schemeClr val="bg1"/>
                </a:solidFill>
              </a:rPr>
              <a:t/>
            </a:r>
            <a:br>
              <a:rPr lang="en-US" sz="6000" b="1" dirty="0" smtClean="0">
                <a:solidFill>
                  <a:schemeClr val="bg1"/>
                </a:solidFill>
              </a:rPr>
            </a:br>
            <a:endParaRPr lang="en-US" sz="6000" b="1" dirty="0">
              <a:solidFill>
                <a:schemeClr val="bg1"/>
              </a:solidFill>
            </a:endParaRPr>
          </a:p>
        </p:txBody>
      </p:sp>
      <p:pic>
        <p:nvPicPr>
          <p:cNvPr id="2050" name="Picture 2" descr="C:\Users\mariannefbates\Desktop\CLAU\Logos\Beehive Book Awards new logo col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273" y="1741662"/>
            <a:ext cx="5125453" cy="42712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985655" y="5867400"/>
            <a:ext cx="3200400" cy="707886"/>
          </a:xfrm>
          <a:prstGeom prst="rect">
            <a:avLst/>
          </a:prstGeom>
          <a:noFill/>
        </p:spPr>
        <p:txBody>
          <a:bodyPr wrap="square" rtlCol="0">
            <a:spAutoFit/>
          </a:bodyPr>
          <a:lstStyle/>
          <a:p>
            <a:pPr algn="ctr"/>
            <a:r>
              <a:rPr lang="en-US" sz="4000" b="1" dirty="0" smtClean="0">
                <a:solidFill>
                  <a:prstClr val="black"/>
                </a:solidFill>
              </a:rPr>
              <a:t>2015-2016</a:t>
            </a:r>
          </a:p>
        </p:txBody>
      </p:sp>
    </p:spTree>
    <p:extLst>
      <p:ext uri="{BB962C8B-B14F-4D97-AF65-F5344CB8AC3E}">
        <p14:creationId xmlns:p14="http://schemas.microsoft.com/office/powerpoint/2010/main" val="1194988779"/>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r>
              <a:rPr lang="en-US" b="1" dirty="0" smtClean="0"/>
              <a:t>Informational Book</a:t>
            </a:r>
            <a:br>
              <a:rPr lang="en-US" b="1" dirty="0" smtClean="0"/>
            </a:br>
            <a:r>
              <a:rPr lang="en-US" b="1" dirty="0" smtClean="0"/>
              <a:t>Nominees 2015</a:t>
            </a:r>
            <a:endParaRPr lang="en-US"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1000" y="1828800"/>
            <a:ext cx="8263467" cy="4648200"/>
          </a:xfrm>
        </p:spPr>
      </p:pic>
    </p:spTree>
    <p:extLst>
      <p:ext uri="{BB962C8B-B14F-4D97-AF65-F5344CB8AC3E}">
        <p14:creationId xmlns:p14="http://schemas.microsoft.com/office/powerpoint/2010/main" val="134041759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5400" b="1" dirty="0" smtClean="0"/>
              <a:t>Informational Book Winner</a:t>
            </a:r>
            <a:endParaRPr lang="en-US" sz="5400" b="1" dirty="0"/>
          </a:p>
        </p:txBody>
      </p:sp>
      <p:sp>
        <p:nvSpPr>
          <p:cNvPr id="5" name="Content Placeholder 4"/>
          <p:cNvSpPr>
            <a:spLocks noGrp="1"/>
          </p:cNvSpPr>
          <p:nvPr>
            <p:ph sz="half" idx="1"/>
          </p:nvPr>
        </p:nvSpPr>
        <p:spPr>
          <a:xfrm>
            <a:off x="228600" y="1600200"/>
            <a:ext cx="4191000" cy="4648200"/>
          </a:xfrm>
        </p:spPr>
        <p:txBody>
          <a:bodyPr>
            <a:normAutofit fontScale="85000" lnSpcReduction="10000"/>
          </a:bodyPr>
          <a:lstStyle/>
          <a:p>
            <a:pPr marL="0" indent="0" algn="ctr">
              <a:buNone/>
            </a:pPr>
            <a:r>
              <a:rPr lang="en-US" sz="5400" b="1" i="1" dirty="0" smtClean="0"/>
              <a:t>Who Says Women Can’t   Be Doctors: </a:t>
            </a:r>
          </a:p>
          <a:p>
            <a:pPr marL="0" indent="0" algn="ctr">
              <a:buNone/>
            </a:pPr>
            <a:r>
              <a:rPr lang="en-US" sz="4600" b="1" i="1" dirty="0" smtClean="0"/>
              <a:t>The Story of Elizabeth Blackwell</a:t>
            </a:r>
          </a:p>
          <a:p>
            <a:pPr marL="0" indent="0" algn="ctr">
              <a:buNone/>
            </a:pPr>
            <a:endParaRPr lang="en-US" sz="1300" b="1" i="1" dirty="0" smtClean="0"/>
          </a:p>
          <a:p>
            <a:pPr marL="0" indent="0" algn="ctr">
              <a:buNone/>
            </a:pPr>
            <a:r>
              <a:rPr lang="en-US" b="1" dirty="0"/>
              <a:t>b</a:t>
            </a:r>
            <a:r>
              <a:rPr lang="en-US" b="1" dirty="0" smtClean="0"/>
              <a:t>y Tanya Lee Stone</a:t>
            </a:r>
          </a:p>
          <a:p>
            <a:pPr marL="0" indent="0" algn="ctr">
              <a:buNone/>
            </a:pPr>
            <a:r>
              <a:rPr lang="en-US" b="1" dirty="0"/>
              <a:t>i</a:t>
            </a:r>
            <a:r>
              <a:rPr lang="en-US" b="1" dirty="0" smtClean="0"/>
              <a:t>llustrated by </a:t>
            </a:r>
          </a:p>
          <a:p>
            <a:pPr marL="0" indent="0" algn="ctr">
              <a:buNone/>
            </a:pPr>
            <a:r>
              <a:rPr lang="en-US" b="1" dirty="0" smtClean="0"/>
              <a:t>Marjorie </a:t>
            </a:r>
            <a:r>
              <a:rPr lang="en-US" b="1" dirty="0" err="1" smtClean="0"/>
              <a:t>Priceman</a:t>
            </a:r>
            <a:endParaRPr lang="en-US" b="1"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61641" y="1600200"/>
            <a:ext cx="3611718" cy="45259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0403260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77962"/>
          </a:xfrm>
        </p:spPr>
        <p:txBody>
          <a:bodyPr>
            <a:normAutofit/>
          </a:bodyPr>
          <a:lstStyle/>
          <a:p>
            <a:r>
              <a:rPr lang="en-US" b="1" dirty="0" smtClean="0"/>
              <a:t>Poetry Book</a:t>
            </a:r>
            <a:br>
              <a:rPr lang="en-US" b="1" dirty="0" smtClean="0"/>
            </a:br>
            <a:r>
              <a:rPr lang="en-US" b="1" dirty="0" smtClean="0"/>
              <a:t>Nominees 2015</a:t>
            </a:r>
            <a:endParaRPr lang="en-US" b="1"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p:spPr>
      </p:pic>
    </p:spTree>
    <p:extLst>
      <p:ext uri="{BB962C8B-B14F-4D97-AF65-F5344CB8AC3E}">
        <p14:creationId xmlns:p14="http://schemas.microsoft.com/office/powerpoint/2010/main" val="71494287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5400" b="1" dirty="0" smtClean="0"/>
              <a:t>Poetry Book Winner</a:t>
            </a:r>
            <a:endParaRPr lang="en-US" sz="5400" b="1" dirty="0"/>
          </a:p>
        </p:txBody>
      </p:sp>
      <p:sp>
        <p:nvSpPr>
          <p:cNvPr id="5" name="Content Placeholder 4"/>
          <p:cNvSpPr>
            <a:spLocks noGrp="1"/>
          </p:cNvSpPr>
          <p:nvPr>
            <p:ph sz="half" idx="1"/>
          </p:nvPr>
        </p:nvSpPr>
        <p:spPr>
          <a:xfrm>
            <a:off x="0" y="1676400"/>
            <a:ext cx="4572000" cy="4648199"/>
          </a:xfrm>
        </p:spPr>
        <p:txBody>
          <a:bodyPr>
            <a:normAutofit fontScale="62500" lnSpcReduction="20000"/>
          </a:bodyPr>
          <a:lstStyle/>
          <a:p>
            <a:pPr marL="0" indent="0" algn="ctr">
              <a:buNone/>
            </a:pPr>
            <a:r>
              <a:rPr lang="en-US" sz="7000" b="1" i="1" dirty="0" smtClean="0"/>
              <a:t>National Geographic Book of Animal Poetry: </a:t>
            </a:r>
          </a:p>
          <a:p>
            <a:pPr marL="0" indent="0" algn="ctr">
              <a:buNone/>
            </a:pPr>
            <a:r>
              <a:rPr lang="en-US" sz="5400" b="1" i="1" dirty="0" smtClean="0"/>
              <a:t>200 Poems With  Photographs  </a:t>
            </a:r>
          </a:p>
          <a:p>
            <a:pPr marL="0" indent="0" algn="ctr">
              <a:buNone/>
            </a:pPr>
            <a:r>
              <a:rPr lang="en-US" sz="5400" b="1" i="1" dirty="0"/>
              <a:t>T</a:t>
            </a:r>
            <a:r>
              <a:rPr lang="en-US" sz="5400" b="1" i="1" dirty="0" smtClean="0"/>
              <a:t>hat Squeak, Soar, </a:t>
            </a:r>
          </a:p>
          <a:p>
            <a:pPr marL="0" indent="0" algn="ctr">
              <a:buNone/>
            </a:pPr>
            <a:r>
              <a:rPr lang="en-US" sz="5400" b="1" i="1" dirty="0" smtClean="0"/>
              <a:t>and Roar!</a:t>
            </a:r>
            <a:r>
              <a:rPr lang="en-US" sz="5400" b="1" dirty="0" smtClean="0"/>
              <a:t> </a:t>
            </a:r>
            <a:endParaRPr lang="en-US" sz="5400" b="1" dirty="0"/>
          </a:p>
          <a:p>
            <a:pPr marL="0" indent="0" algn="ctr">
              <a:buNone/>
            </a:pPr>
            <a:endParaRPr lang="en-US" sz="5400" b="1" dirty="0" smtClean="0"/>
          </a:p>
          <a:p>
            <a:pPr marL="0" indent="0" algn="ctr">
              <a:buNone/>
            </a:pPr>
            <a:r>
              <a:rPr lang="en-US" sz="3800" b="1" dirty="0" smtClean="0"/>
              <a:t>edited by J. Patrick  Lewis</a:t>
            </a:r>
            <a:endParaRPr lang="en-US" sz="3800" b="1"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447800"/>
            <a:ext cx="4191526" cy="5134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59170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153400" cy="1096962"/>
          </a:xfrm>
        </p:spPr>
        <p:txBody>
          <a:bodyPr>
            <a:normAutofit fontScale="90000"/>
          </a:bodyPr>
          <a:lstStyle/>
          <a:p>
            <a:r>
              <a:rPr lang="en-US" b="1" dirty="0" smtClean="0"/>
              <a:t>Picture Book </a:t>
            </a:r>
            <a:br>
              <a:rPr lang="en-US" b="1" dirty="0" smtClean="0"/>
            </a:br>
            <a:r>
              <a:rPr lang="en-US" b="1" dirty="0" smtClean="0"/>
              <a:t>Nominees 2015</a:t>
            </a:r>
            <a:endParaRPr lang="en-US" b="1"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524000"/>
            <a:ext cx="6400800" cy="5125641"/>
          </a:xfrm>
        </p:spPr>
      </p:pic>
    </p:spTree>
    <p:extLst>
      <p:ext uri="{BB962C8B-B14F-4D97-AF65-F5344CB8AC3E}">
        <p14:creationId xmlns:p14="http://schemas.microsoft.com/office/powerpoint/2010/main" val="384874991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5400" b="1" dirty="0" smtClean="0"/>
              <a:t>Picture Book Winner</a:t>
            </a:r>
            <a:endParaRPr lang="en-US" sz="5400" b="1" dirty="0"/>
          </a:p>
        </p:txBody>
      </p:sp>
      <p:sp>
        <p:nvSpPr>
          <p:cNvPr id="5" name="Content Placeholder 4"/>
          <p:cNvSpPr>
            <a:spLocks noGrp="1"/>
          </p:cNvSpPr>
          <p:nvPr>
            <p:ph sz="half" idx="1"/>
          </p:nvPr>
        </p:nvSpPr>
        <p:spPr>
          <a:xfrm>
            <a:off x="152400" y="2286001"/>
            <a:ext cx="4038600" cy="3581400"/>
          </a:xfrm>
        </p:spPr>
        <p:txBody>
          <a:bodyPr/>
          <a:lstStyle/>
          <a:p>
            <a:pPr marL="0" indent="0" algn="ctr">
              <a:buNone/>
            </a:pPr>
            <a:r>
              <a:rPr lang="en-US" sz="5400" b="1" i="1" dirty="0" smtClean="0"/>
              <a:t>Mustache Baby </a:t>
            </a:r>
          </a:p>
          <a:p>
            <a:pPr marL="0" indent="0" algn="ctr">
              <a:buNone/>
            </a:pPr>
            <a:endParaRPr lang="en-US" sz="2400" b="1" i="1" dirty="0" smtClean="0"/>
          </a:p>
          <a:p>
            <a:pPr marL="0" indent="0" algn="ctr">
              <a:buNone/>
            </a:pPr>
            <a:r>
              <a:rPr lang="en-US" b="1" dirty="0"/>
              <a:t>b</a:t>
            </a:r>
            <a:r>
              <a:rPr lang="en-US" b="1" dirty="0" smtClean="0"/>
              <a:t>y Bridget </a:t>
            </a:r>
            <a:r>
              <a:rPr lang="en-US" b="1" dirty="0" err="1" smtClean="0"/>
              <a:t>Heos</a:t>
            </a:r>
            <a:endParaRPr lang="en-US" b="1" dirty="0" smtClean="0"/>
          </a:p>
          <a:p>
            <a:pPr marL="0" indent="0" algn="ctr">
              <a:buNone/>
            </a:pPr>
            <a:r>
              <a:rPr lang="en-US" b="1" dirty="0"/>
              <a:t>i</a:t>
            </a:r>
            <a:r>
              <a:rPr lang="en-US" b="1" dirty="0" smtClean="0"/>
              <a:t>llustrated by Joy </a:t>
            </a:r>
            <a:r>
              <a:rPr lang="en-US" b="1" dirty="0" err="1" smtClean="0"/>
              <a:t>Ang</a:t>
            </a:r>
            <a:endParaRPr lang="en-US" b="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67200" y="1447800"/>
            <a:ext cx="4495800" cy="49953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53821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a:solidFill>
                  <a:prstClr val="black"/>
                </a:solidFill>
                <a:latin typeface="Minion Pro"/>
                <a:hlinkClick r:id="rId2"/>
              </a:rPr>
              <a:t>http://</a:t>
            </a:r>
            <a:r>
              <a:rPr lang="en-US" sz="2800" dirty="0" smtClean="0">
                <a:solidFill>
                  <a:prstClr val="black"/>
                </a:solidFill>
                <a:latin typeface="Minion Pro"/>
                <a:hlinkClick r:id="rId2"/>
              </a:rPr>
              <a:t>www.randomhousekids.com/media/activities/HowBabysitGrandma_Activities.pdf</a:t>
            </a:r>
            <a:endParaRPr lang="en-US" sz="2800" dirty="0" smtClean="0">
              <a:solidFill>
                <a:prstClr val="black"/>
              </a:solidFill>
              <a:latin typeface="Minion Pro"/>
            </a:endParaRPr>
          </a:p>
          <a:p>
            <a:pPr marL="0" indent="0">
              <a:buClr>
                <a:srgbClr val="9CB084"/>
              </a:buClr>
              <a:buNone/>
            </a:pPr>
            <a:endParaRPr lang="en-US" dirty="0">
              <a:solidFill>
                <a:prstClr val="white"/>
              </a:solidFill>
              <a:latin typeface="Constantia"/>
            </a:endParaRPr>
          </a:p>
        </p:txBody>
      </p:sp>
    </p:spTree>
    <p:extLst>
      <p:ext uri="{BB962C8B-B14F-4D97-AF65-F5344CB8AC3E}">
        <p14:creationId xmlns:p14="http://schemas.microsoft.com/office/powerpoint/2010/main" val="487559296"/>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77962"/>
          </a:xfrm>
        </p:spPr>
        <p:txBody>
          <a:bodyPr>
            <a:normAutofit/>
          </a:bodyPr>
          <a:lstStyle/>
          <a:p>
            <a:r>
              <a:rPr lang="en-US" b="1" dirty="0" smtClean="0"/>
              <a:t>Children’s </a:t>
            </a:r>
            <a:br>
              <a:rPr lang="en-US" b="1" dirty="0" smtClean="0"/>
            </a:br>
            <a:r>
              <a:rPr lang="en-US" b="1" dirty="0" smtClean="0"/>
              <a:t>Book Nominees 2015</a:t>
            </a:r>
            <a:endParaRPr lang="en-US" b="1"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2598" y="1828800"/>
            <a:ext cx="8128002" cy="4572000"/>
          </a:xfrm>
        </p:spPr>
      </p:pic>
    </p:spTree>
    <p:extLst>
      <p:ext uri="{BB962C8B-B14F-4D97-AF65-F5344CB8AC3E}">
        <p14:creationId xmlns:p14="http://schemas.microsoft.com/office/powerpoint/2010/main" val="141635300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5400" b="1" dirty="0" smtClean="0"/>
              <a:t>Children’s Book Winner</a:t>
            </a:r>
            <a:endParaRPr lang="en-US" sz="5400" b="1" dirty="0"/>
          </a:p>
        </p:txBody>
      </p:sp>
      <p:sp>
        <p:nvSpPr>
          <p:cNvPr id="5" name="Content Placeholder 4"/>
          <p:cNvSpPr>
            <a:spLocks noGrp="1"/>
          </p:cNvSpPr>
          <p:nvPr>
            <p:ph sz="half" idx="1"/>
          </p:nvPr>
        </p:nvSpPr>
        <p:spPr>
          <a:xfrm>
            <a:off x="381000" y="1752600"/>
            <a:ext cx="3810000" cy="4419600"/>
          </a:xfrm>
        </p:spPr>
        <p:txBody>
          <a:bodyPr>
            <a:normAutofit/>
          </a:bodyPr>
          <a:lstStyle/>
          <a:p>
            <a:pPr marL="0" indent="0" algn="ctr">
              <a:buNone/>
            </a:pPr>
            <a:r>
              <a:rPr lang="en-US" sz="5400" b="1" i="1" dirty="0" smtClean="0"/>
              <a:t>I Survived Hurricane Katrina, 2005</a:t>
            </a:r>
          </a:p>
          <a:p>
            <a:pPr marL="0" indent="0" algn="ctr">
              <a:buNone/>
            </a:pPr>
            <a:endParaRPr lang="en-US" sz="2400" b="1" i="1" dirty="0" smtClean="0"/>
          </a:p>
          <a:p>
            <a:pPr marL="0" indent="0" algn="ctr">
              <a:buNone/>
            </a:pPr>
            <a:r>
              <a:rPr lang="en-US" b="1" dirty="0"/>
              <a:t>b</a:t>
            </a:r>
            <a:r>
              <a:rPr lang="en-US" b="1" dirty="0" smtClean="0"/>
              <a:t>y Lauren </a:t>
            </a:r>
            <a:r>
              <a:rPr lang="en-US" b="1" dirty="0" err="1" smtClean="0"/>
              <a:t>Tarshis</a:t>
            </a:r>
            <a:endParaRPr lang="en-US" b="1" dirty="0" smtClean="0"/>
          </a:p>
          <a:p>
            <a:pPr marL="0" indent="0" algn="ctr">
              <a:buNone/>
            </a:pPr>
            <a:endParaRPr lang="en-US" dirty="0"/>
          </a:p>
        </p:txBody>
      </p:sp>
      <p:pic>
        <p:nvPicPr>
          <p:cNvPr id="1026" name="Picture 2" descr="C:\Users\mariannefbates\Desktop\CLAU\2015-16\CLAU Winners2015\I Survived Hurricane Katrina.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56725" y="1295400"/>
            <a:ext cx="3625275" cy="53628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2579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77962"/>
          </a:xfrm>
        </p:spPr>
        <p:txBody>
          <a:bodyPr>
            <a:normAutofit/>
          </a:bodyPr>
          <a:lstStyle/>
          <a:p>
            <a:r>
              <a:rPr lang="en-US" b="1" dirty="0" smtClean="0"/>
              <a:t>Young Adult</a:t>
            </a:r>
            <a:br>
              <a:rPr lang="en-US" b="1" dirty="0" smtClean="0"/>
            </a:br>
            <a:r>
              <a:rPr lang="en-US" b="1" dirty="0" smtClean="0"/>
              <a:t>Book Nominees 2015</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798637"/>
            <a:ext cx="8452556" cy="4754563"/>
          </a:xfrm>
        </p:spPr>
      </p:pic>
    </p:spTree>
    <p:extLst>
      <p:ext uri="{BB962C8B-B14F-4D97-AF65-F5344CB8AC3E}">
        <p14:creationId xmlns:p14="http://schemas.microsoft.com/office/powerpoint/2010/main" val="6750113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n-US" sz="5400" b="1" dirty="0" smtClean="0"/>
              <a:t>Young Adult Book Winner</a:t>
            </a:r>
            <a:endParaRPr lang="en-US" sz="5400" b="1" dirty="0"/>
          </a:p>
        </p:txBody>
      </p:sp>
      <p:sp>
        <p:nvSpPr>
          <p:cNvPr id="5" name="Content Placeholder 4"/>
          <p:cNvSpPr>
            <a:spLocks noGrp="1"/>
          </p:cNvSpPr>
          <p:nvPr>
            <p:ph sz="half" idx="1"/>
          </p:nvPr>
        </p:nvSpPr>
        <p:spPr>
          <a:xfrm>
            <a:off x="152400" y="2286001"/>
            <a:ext cx="4038600" cy="3581400"/>
          </a:xfrm>
        </p:spPr>
        <p:txBody>
          <a:bodyPr>
            <a:normAutofit/>
          </a:bodyPr>
          <a:lstStyle/>
          <a:p>
            <a:pPr marL="0" indent="0" algn="ctr">
              <a:buNone/>
            </a:pPr>
            <a:r>
              <a:rPr lang="en-US" sz="5400" b="1" i="1" dirty="0" smtClean="0"/>
              <a:t>Guitar    Notes</a:t>
            </a:r>
          </a:p>
          <a:p>
            <a:pPr marL="0" indent="0" algn="ctr">
              <a:buNone/>
            </a:pPr>
            <a:endParaRPr lang="en-US" sz="2400" b="1" i="1" dirty="0" smtClean="0"/>
          </a:p>
          <a:p>
            <a:pPr marL="0" indent="0" algn="ctr">
              <a:buNone/>
            </a:pPr>
            <a:r>
              <a:rPr lang="en-US" b="1" dirty="0"/>
              <a:t>b</a:t>
            </a:r>
            <a:r>
              <a:rPr lang="en-US" b="1" dirty="0" smtClean="0"/>
              <a:t>y Mary Amato</a:t>
            </a:r>
          </a:p>
          <a:p>
            <a:pPr marL="0" indent="0" algn="ctr">
              <a:buNone/>
            </a:pP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76800" y="1371600"/>
            <a:ext cx="3505200" cy="5280229"/>
          </a:xfrm>
        </p:spPr>
      </p:pic>
    </p:spTree>
    <p:extLst>
      <p:ext uri="{BB962C8B-B14F-4D97-AF65-F5344CB8AC3E}">
        <p14:creationId xmlns:p14="http://schemas.microsoft.com/office/powerpoint/2010/main" val="2933280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867400" y="-457200"/>
            <a:ext cx="3276600" cy="5448300"/>
          </a:xfrm>
        </p:spPr>
        <p:txBody>
          <a:bodyPr>
            <a:normAutofit/>
          </a:bodyPr>
          <a:lstStyle/>
          <a:p>
            <a:pPr marL="0" indent="0" algn="ctr">
              <a:buNone/>
            </a:pPr>
            <a:endParaRPr lang="en-US" sz="1000" b="1" i="1" dirty="0" smtClean="0"/>
          </a:p>
          <a:p>
            <a:pPr marL="0" indent="0" algn="ctr">
              <a:buNone/>
            </a:pPr>
            <a:r>
              <a:rPr lang="en-US" sz="5400" b="1" i="1" dirty="0" smtClean="0">
                <a:solidFill>
                  <a:schemeClr val="bg1"/>
                </a:solidFill>
              </a:rPr>
              <a:t>I’m a Frog! </a:t>
            </a:r>
          </a:p>
          <a:p>
            <a:pPr marL="0" indent="0" algn="ctr">
              <a:buNone/>
            </a:pPr>
            <a:r>
              <a:rPr lang="en-US" sz="4000" b="1" i="1" dirty="0" smtClean="0">
                <a:solidFill>
                  <a:schemeClr val="bg1"/>
                </a:solidFill>
              </a:rPr>
              <a:t>By </a:t>
            </a:r>
          </a:p>
          <a:p>
            <a:pPr marL="0" indent="0" algn="ctr">
              <a:buNone/>
            </a:pPr>
            <a:r>
              <a:rPr lang="en-US" sz="4000" b="1" i="1" dirty="0" smtClean="0">
                <a:solidFill>
                  <a:schemeClr val="bg1"/>
                </a:solidFill>
              </a:rPr>
              <a:t>Mo     Willems</a:t>
            </a:r>
            <a:endParaRPr lang="en-US" sz="4000" dirty="0">
              <a:solidFill>
                <a:schemeClr val="bg1"/>
              </a:solidFill>
            </a:endParaRPr>
          </a:p>
        </p:txBody>
      </p: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76336" y="533400"/>
            <a:ext cx="4205264" cy="5741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715000" y="5029200"/>
            <a:ext cx="3124200" cy="923330"/>
          </a:xfrm>
          <a:prstGeom prst="rect">
            <a:avLst/>
          </a:prstGeom>
        </p:spPr>
        <p:txBody>
          <a:bodyPr wrap="square">
            <a:spAutoFit/>
          </a:bodyPr>
          <a:lstStyle/>
          <a:p>
            <a:pPr algn="ctr"/>
            <a:r>
              <a:rPr lang="en-US" kern="1400" dirty="0" err="1">
                <a:solidFill>
                  <a:srgbClr val="000000"/>
                </a:solidFill>
                <a:latin typeface="Times New Roman"/>
              </a:rPr>
              <a:t>Piggie</a:t>
            </a:r>
            <a:r>
              <a:rPr lang="en-US" kern="1400" dirty="0">
                <a:solidFill>
                  <a:srgbClr val="000000"/>
                </a:solidFill>
                <a:latin typeface="Times New Roman"/>
              </a:rPr>
              <a:t> and Gerald discover the world of pretend.</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899807022"/>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Learn about frogs</a:t>
            </a:r>
          </a:p>
          <a:p>
            <a:pPr>
              <a:buClr>
                <a:srgbClr val="9CB084"/>
              </a:buClr>
            </a:pPr>
            <a:r>
              <a:rPr lang="en-US" sz="2800" dirty="0" smtClean="0">
                <a:solidFill>
                  <a:prstClr val="black"/>
                </a:solidFill>
                <a:latin typeface="Minion Pro"/>
              </a:rPr>
              <a:t>Talk about pretending and do some pretending exercises</a:t>
            </a:r>
          </a:p>
          <a:p>
            <a:pPr>
              <a:buClr>
                <a:srgbClr val="9CB084"/>
              </a:buClr>
            </a:pPr>
            <a:r>
              <a:rPr lang="en-US" sz="2800" dirty="0" smtClean="0">
                <a:solidFill>
                  <a:prstClr val="black"/>
                </a:solidFill>
                <a:latin typeface="Minion Pro"/>
              </a:rPr>
              <a:t>Students can read and act the book out</a:t>
            </a:r>
          </a:p>
          <a:p>
            <a:pPr marL="0" indent="0">
              <a:buClr>
                <a:srgbClr val="9CB084"/>
              </a:buClr>
              <a:buNone/>
            </a:pPr>
            <a:endParaRPr lang="en-US" dirty="0">
              <a:solidFill>
                <a:prstClr val="white"/>
              </a:solidFill>
              <a:latin typeface="Constantia"/>
            </a:endParaRPr>
          </a:p>
        </p:txBody>
      </p:sp>
    </p:spTree>
    <p:extLst>
      <p:ext uri="{BB962C8B-B14F-4D97-AF65-F5344CB8AC3E}">
        <p14:creationId xmlns:p14="http://schemas.microsoft.com/office/powerpoint/2010/main" val="178952725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6019800" y="-152400"/>
            <a:ext cx="2993136" cy="5486400"/>
          </a:xfrm>
        </p:spPr>
        <p:txBody>
          <a:bodyPr>
            <a:normAutofit/>
          </a:bodyPr>
          <a:lstStyle/>
          <a:p>
            <a:pPr marL="0" indent="0" algn="ctr">
              <a:buNone/>
            </a:pPr>
            <a:endParaRPr lang="en-US" sz="3200" b="1" i="1" dirty="0" smtClean="0"/>
          </a:p>
          <a:p>
            <a:pPr marL="0" indent="0" algn="ctr">
              <a:buNone/>
            </a:pPr>
            <a:r>
              <a:rPr lang="en-US" sz="5400" b="1" i="1" dirty="0" smtClean="0">
                <a:solidFill>
                  <a:schemeClr val="bg1"/>
                </a:solidFill>
              </a:rPr>
              <a:t>I’m My Own Dog</a:t>
            </a:r>
            <a:endParaRPr lang="en-US" sz="5400" b="1" dirty="0">
              <a:solidFill>
                <a:schemeClr val="bg1"/>
              </a:solidFill>
            </a:endParaRPr>
          </a:p>
          <a:p>
            <a:pPr marL="0" indent="0" algn="ctr">
              <a:buNone/>
            </a:pPr>
            <a:r>
              <a:rPr lang="en-US" sz="3900" b="1" dirty="0">
                <a:solidFill>
                  <a:schemeClr val="bg1"/>
                </a:solidFill>
              </a:rPr>
              <a:t>by </a:t>
            </a:r>
          </a:p>
          <a:p>
            <a:pPr marL="0" indent="0" algn="ctr">
              <a:buNone/>
            </a:pPr>
            <a:r>
              <a:rPr lang="en-US" sz="3900" b="1" dirty="0" smtClean="0">
                <a:solidFill>
                  <a:schemeClr val="bg1"/>
                </a:solidFill>
              </a:rPr>
              <a:t>David Ezra Stein</a:t>
            </a:r>
            <a:endParaRPr lang="en-US" sz="3900" dirty="0">
              <a:solidFill>
                <a:schemeClr val="bg1"/>
              </a:solidFill>
            </a:endParaRPr>
          </a:p>
          <a:p>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5800" y="609600"/>
            <a:ext cx="5090806"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019800" y="5334000"/>
            <a:ext cx="2819400" cy="1200329"/>
          </a:xfrm>
          <a:prstGeom prst="rect">
            <a:avLst/>
          </a:prstGeom>
        </p:spPr>
        <p:txBody>
          <a:bodyPr wrap="square">
            <a:spAutoFit/>
          </a:bodyPr>
          <a:lstStyle/>
          <a:p>
            <a:pPr algn="ctr"/>
            <a:r>
              <a:rPr lang="en-US" kern="1400" dirty="0">
                <a:solidFill>
                  <a:srgbClr val="000000"/>
                </a:solidFill>
                <a:latin typeface="Times New Roman"/>
              </a:rPr>
              <a:t>Dog is fine on his own until he gets an itch he can’t reach.</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812756750"/>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Students can make dog tags</a:t>
            </a:r>
          </a:p>
          <a:p>
            <a:pPr>
              <a:buClr>
                <a:srgbClr val="9CB084"/>
              </a:buClr>
            </a:pPr>
            <a:r>
              <a:rPr lang="en-US" sz="2800" dirty="0" smtClean="0">
                <a:solidFill>
                  <a:prstClr val="black"/>
                </a:solidFill>
                <a:latin typeface="Minion Pro"/>
              </a:rPr>
              <a:t>Do some animal yoga</a:t>
            </a:r>
          </a:p>
          <a:p>
            <a:pPr>
              <a:buClr>
                <a:srgbClr val="9CB084"/>
              </a:buClr>
            </a:pPr>
            <a:r>
              <a:rPr lang="en-US" dirty="0">
                <a:solidFill>
                  <a:prstClr val="white"/>
                </a:solidFill>
                <a:latin typeface="Constantia"/>
                <a:hlinkClick r:id="rId2"/>
              </a:rPr>
              <a:t>http://</a:t>
            </a:r>
            <a:r>
              <a:rPr lang="en-US" dirty="0" smtClean="0">
                <a:solidFill>
                  <a:prstClr val="white"/>
                </a:solidFill>
                <a:latin typeface="Constantia"/>
                <a:hlinkClick r:id="rId2"/>
              </a:rPr>
              <a:t>bookweekonline.com/system/files/123/original/ImMyOwnDog_StoryHourKit.compressed.pdf</a:t>
            </a:r>
            <a:endParaRPr lang="en-US" dirty="0" smtClean="0">
              <a:solidFill>
                <a:prstClr val="white"/>
              </a:solidFill>
              <a:latin typeface="Constantia"/>
            </a:endParaRPr>
          </a:p>
          <a:p>
            <a:pPr>
              <a:buClr>
                <a:srgbClr val="9CB084"/>
              </a:buClr>
            </a:pPr>
            <a:r>
              <a:rPr lang="en-US" dirty="0">
                <a:solidFill>
                  <a:prstClr val="white"/>
                </a:solidFill>
                <a:latin typeface="Constantia"/>
                <a:hlinkClick r:id="rId3"/>
              </a:rPr>
              <a:t>http://</a:t>
            </a:r>
            <a:r>
              <a:rPr lang="en-US" dirty="0" smtClean="0">
                <a:solidFill>
                  <a:prstClr val="white"/>
                </a:solidFill>
                <a:latin typeface="Constantia"/>
                <a:hlinkClick r:id="rId3"/>
              </a:rPr>
              <a:t>molib.org/wp-content/uploads/2015/02/Activity-sheet-2015-Im-My-Own-Dog.pdf</a:t>
            </a:r>
            <a:endParaRPr lang="en-US" dirty="0" smtClean="0">
              <a:solidFill>
                <a:prstClr val="white"/>
              </a:solidFill>
              <a:latin typeface="Constantia"/>
            </a:endParaRPr>
          </a:p>
          <a:p>
            <a:pPr marL="0" indent="0">
              <a:buClr>
                <a:srgbClr val="9CB084"/>
              </a:buClr>
              <a:buNone/>
            </a:pPr>
            <a:endParaRPr lang="en-US" dirty="0">
              <a:solidFill>
                <a:prstClr val="white"/>
              </a:solidFill>
              <a:latin typeface="Constantia"/>
            </a:endParaRPr>
          </a:p>
        </p:txBody>
      </p:sp>
    </p:spTree>
    <p:extLst>
      <p:ext uri="{BB962C8B-B14F-4D97-AF65-F5344CB8AC3E}">
        <p14:creationId xmlns:p14="http://schemas.microsoft.com/office/powerpoint/2010/main" val="351565463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753100" y="-376535"/>
            <a:ext cx="3505200" cy="5486400"/>
          </a:xfrm>
        </p:spPr>
        <p:txBody>
          <a:bodyPr>
            <a:normAutofit/>
          </a:bodyPr>
          <a:lstStyle/>
          <a:p>
            <a:pPr marL="0" indent="0" algn="ctr">
              <a:buNone/>
            </a:pPr>
            <a:endParaRPr lang="en-US" sz="2400" b="1" i="1" dirty="0" smtClean="0"/>
          </a:p>
          <a:p>
            <a:pPr marL="0" indent="0" algn="ctr">
              <a:buNone/>
            </a:pPr>
            <a:r>
              <a:rPr lang="en-US" sz="5400" b="1" i="1" dirty="0" smtClean="0">
                <a:solidFill>
                  <a:schemeClr val="bg1"/>
                </a:solidFill>
              </a:rPr>
              <a:t>Maple</a:t>
            </a:r>
            <a:endParaRPr lang="en-US" sz="5400" b="1" dirty="0">
              <a:solidFill>
                <a:schemeClr val="bg1"/>
              </a:solidFill>
            </a:endParaRPr>
          </a:p>
          <a:p>
            <a:pPr marL="0" indent="0" algn="ctr">
              <a:buNone/>
            </a:pPr>
            <a:r>
              <a:rPr lang="en-US" sz="4400" b="1" dirty="0">
                <a:solidFill>
                  <a:schemeClr val="bg1"/>
                </a:solidFill>
              </a:rPr>
              <a:t>by </a:t>
            </a:r>
          </a:p>
          <a:p>
            <a:pPr marL="0" indent="0" algn="ctr">
              <a:buNone/>
            </a:pPr>
            <a:r>
              <a:rPr lang="en-US" sz="3600" b="1" dirty="0" smtClean="0">
                <a:solidFill>
                  <a:schemeClr val="bg1"/>
                </a:solidFill>
              </a:rPr>
              <a:t>Lori </a:t>
            </a:r>
          </a:p>
          <a:p>
            <a:pPr marL="0" indent="0" algn="ctr">
              <a:buNone/>
            </a:pPr>
            <a:r>
              <a:rPr lang="en-US" sz="3600" b="1" dirty="0" smtClean="0">
                <a:solidFill>
                  <a:schemeClr val="bg1"/>
                </a:solidFill>
              </a:rPr>
              <a:t>Nichols</a:t>
            </a:r>
            <a:endParaRPr lang="en-US" sz="3600" dirty="0">
              <a:solidFill>
                <a:schemeClr val="bg1"/>
              </a:solidFill>
            </a:endParaRPr>
          </a:p>
          <a:p>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81000" y="551934"/>
            <a:ext cx="5608598" cy="5608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324600" y="4648200"/>
            <a:ext cx="2362200" cy="923330"/>
          </a:xfrm>
          <a:prstGeom prst="rect">
            <a:avLst/>
          </a:prstGeom>
        </p:spPr>
        <p:txBody>
          <a:bodyPr wrap="square">
            <a:spAutoFit/>
          </a:bodyPr>
          <a:lstStyle/>
          <a:p>
            <a:pPr algn="ctr"/>
            <a:r>
              <a:rPr lang="en-US" kern="1400" dirty="0">
                <a:solidFill>
                  <a:srgbClr val="000000"/>
                </a:solidFill>
                <a:latin typeface="Times New Roman"/>
              </a:rPr>
              <a:t>Maple learns how to accept her baby sister.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799164703"/>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Leaf art</a:t>
            </a:r>
          </a:p>
          <a:p>
            <a:pPr>
              <a:buClr>
                <a:srgbClr val="9CB084"/>
              </a:buClr>
            </a:pPr>
            <a:r>
              <a:rPr lang="en-US" sz="2800" dirty="0" smtClean="0">
                <a:solidFill>
                  <a:prstClr val="black"/>
                </a:solidFill>
                <a:latin typeface="Minion Pro"/>
              </a:rPr>
              <a:t>Go on an outdoor scavenger hunt</a:t>
            </a:r>
          </a:p>
          <a:p>
            <a:pPr>
              <a:buClr>
                <a:srgbClr val="9CB084"/>
              </a:buClr>
            </a:pPr>
            <a:r>
              <a:rPr lang="en-US" sz="2800" dirty="0" smtClean="0">
                <a:solidFill>
                  <a:prstClr val="black"/>
                </a:solidFill>
                <a:latin typeface="Minion Pro"/>
              </a:rPr>
              <a:t>Learn to identify tree leaves</a:t>
            </a:r>
          </a:p>
          <a:p>
            <a:pPr>
              <a:buClr>
                <a:srgbClr val="9CB084"/>
              </a:buClr>
            </a:pPr>
            <a:r>
              <a:rPr lang="en-US" sz="2800" dirty="0">
                <a:solidFill>
                  <a:prstClr val="black"/>
                </a:solidFill>
                <a:latin typeface="Minion Pro"/>
                <a:hlinkClick r:id="rId2"/>
              </a:rPr>
              <a:t>http://</a:t>
            </a:r>
            <a:r>
              <a:rPr lang="en-US" sz="2800" dirty="0" smtClean="0">
                <a:solidFill>
                  <a:prstClr val="black"/>
                </a:solidFill>
                <a:latin typeface="Minion Pro"/>
                <a:hlinkClick r:id="rId2"/>
              </a:rPr>
              <a:t>www.lorinichols.com/Lori_Nichols/MAPLE_files/leafidentification%202.pdf</a:t>
            </a:r>
            <a:endParaRPr lang="en-US" sz="2800" dirty="0" smtClean="0">
              <a:solidFill>
                <a:prstClr val="black"/>
              </a:solidFill>
              <a:latin typeface="Minion Pro"/>
            </a:endParaRPr>
          </a:p>
          <a:p>
            <a:pPr>
              <a:buClr>
                <a:srgbClr val="9CB084"/>
              </a:buClr>
            </a:pPr>
            <a:r>
              <a:rPr lang="en-US" sz="2800" dirty="0">
                <a:solidFill>
                  <a:prstClr val="black"/>
                </a:solidFill>
                <a:latin typeface="Minion Pro"/>
                <a:hlinkClick r:id="rId3"/>
              </a:rPr>
              <a:t>http://lorinichols.com/Lori_Nichols/MAPLE_&amp;_</a:t>
            </a:r>
            <a:r>
              <a:rPr lang="en-US" sz="2800" dirty="0" smtClean="0">
                <a:solidFill>
                  <a:prstClr val="black"/>
                </a:solidFill>
                <a:latin typeface="Minion Pro"/>
                <a:hlinkClick r:id="rId3"/>
              </a:rPr>
              <a:t>WILLOW_TOGETHER_files/M%26W_APART_ACTIVITY_WEB.pdf</a:t>
            </a:r>
            <a:endParaRPr lang="en-US" sz="2800" dirty="0" smtClean="0">
              <a:solidFill>
                <a:prstClr val="black"/>
              </a:solidFill>
              <a:latin typeface="Minion Pro"/>
            </a:endParaRPr>
          </a:p>
          <a:p>
            <a:pPr marL="0" indent="0">
              <a:buClr>
                <a:srgbClr val="9CB084"/>
              </a:buClr>
              <a:buNone/>
            </a:pPr>
            <a:endParaRPr lang="en-US" sz="2800" dirty="0" smtClean="0">
              <a:solidFill>
                <a:prstClr val="black"/>
              </a:solidFill>
              <a:latin typeface="Minion Pro"/>
            </a:endParaRPr>
          </a:p>
          <a:p>
            <a:pPr>
              <a:buClr>
                <a:srgbClr val="9CB084"/>
              </a:buClr>
            </a:pPr>
            <a:endParaRPr lang="en-US" sz="2800" dirty="0" smtClean="0">
              <a:solidFill>
                <a:prstClr val="black"/>
              </a:solidFill>
              <a:latin typeface="Minion Pro"/>
            </a:endParaRPr>
          </a:p>
        </p:txBody>
      </p:sp>
    </p:spTree>
    <p:extLst>
      <p:ext uri="{BB962C8B-B14F-4D97-AF65-F5344CB8AC3E}">
        <p14:creationId xmlns:p14="http://schemas.microsoft.com/office/powerpoint/2010/main" val="2041275572"/>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791200" y="0"/>
            <a:ext cx="3124200" cy="5257800"/>
          </a:xfrm>
        </p:spPr>
        <p:txBody>
          <a:bodyPr>
            <a:normAutofit/>
          </a:bodyPr>
          <a:lstStyle/>
          <a:p>
            <a:pPr marL="0" indent="0" algn="ctr">
              <a:buNone/>
            </a:pPr>
            <a:endParaRPr lang="en-US" sz="2400" b="1" i="1" dirty="0" smtClean="0"/>
          </a:p>
          <a:p>
            <a:pPr marL="0" indent="0" algn="ctr">
              <a:buNone/>
            </a:pPr>
            <a:r>
              <a:rPr lang="en-US" sz="5400" b="1" i="1" dirty="0" smtClean="0">
                <a:solidFill>
                  <a:schemeClr val="bg1"/>
                </a:solidFill>
              </a:rPr>
              <a:t>The Odd One Out: </a:t>
            </a:r>
            <a:r>
              <a:rPr lang="en-US" sz="3600" b="1" i="1" dirty="0" smtClean="0">
                <a:solidFill>
                  <a:schemeClr val="bg1"/>
                </a:solidFill>
              </a:rPr>
              <a:t>A Spotting Book</a:t>
            </a:r>
          </a:p>
          <a:p>
            <a:pPr marL="0" indent="0" algn="ctr">
              <a:buNone/>
            </a:pPr>
            <a:r>
              <a:rPr lang="en-US" sz="3600" b="1" dirty="0" smtClean="0">
                <a:solidFill>
                  <a:schemeClr val="bg1"/>
                </a:solidFill>
              </a:rPr>
              <a:t>by </a:t>
            </a:r>
            <a:endParaRPr lang="en-US" sz="3600" b="1" dirty="0">
              <a:solidFill>
                <a:schemeClr val="bg1"/>
              </a:solidFill>
            </a:endParaRPr>
          </a:p>
          <a:p>
            <a:pPr marL="0" indent="0" algn="ctr">
              <a:buNone/>
            </a:pPr>
            <a:r>
              <a:rPr lang="en-US" sz="3600" b="1" dirty="0" smtClean="0">
                <a:solidFill>
                  <a:schemeClr val="bg1"/>
                </a:solidFill>
              </a:rPr>
              <a:t>Britta </a:t>
            </a:r>
            <a:r>
              <a:rPr lang="en-US" sz="3600" b="1" dirty="0" err="1" smtClean="0">
                <a:solidFill>
                  <a:schemeClr val="bg1"/>
                </a:solidFill>
              </a:rPr>
              <a:t>Teckentrup</a:t>
            </a:r>
            <a:endParaRPr lang="en-US" sz="3600" dirty="0">
              <a:solidFill>
                <a:schemeClr val="bg1"/>
              </a:solidFill>
            </a:endParaRPr>
          </a:p>
          <a:p>
            <a:endParaRPr lang="en-US" dirty="0"/>
          </a:p>
        </p:txBody>
      </p: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33400" y="533400"/>
            <a:ext cx="4495799" cy="5817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257800" y="5334000"/>
            <a:ext cx="3581400" cy="923330"/>
          </a:xfrm>
          <a:prstGeom prst="rect">
            <a:avLst/>
          </a:prstGeom>
        </p:spPr>
        <p:txBody>
          <a:bodyPr wrap="square">
            <a:spAutoFit/>
          </a:bodyPr>
          <a:lstStyle/>
          <a:p>
            <a:pPr algn="ctr"/>
            <a:r>
              <a:rPr lang="en-US" kern="1400" dirty="0">
                <a:solidFill>
                  <a:srgbClr val="000000"/>
                </a:solidFill>
                <a:latin typeface="Times New Roman"/>
              </a:rPr>
              <a:t>Find the odd one out in each animal search-and-find puzzle.</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54013978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57200"/>
            <a:ext cx="9144000" cy="1371600"/>
          </a:xfrm>
        </p:spPr>
        <p:txBody>
          <a:bodyPr/>
          <a:lstStyle/>
          <a:p>
            <a:pPr algn="ctr"/>
            <a:r>
              <a:rPr lang="en-US" b="1" dirty="0" smtClean="0">
                <a:solidFill>
                  <a:schemeClr val="bg1"/>
                </a:solidFill>
              </a:rPr>
              <a:t>Beehive</a:t>
            </a:r>
            <a:br>
              <a:rPr lang="en-US" b="1" dirty="0" smtClean="0">
                <a:solidFill>
                  <a:schemeClr val="bg1"/>
                </a:solidFill>
              </a:rPr>
            </a:br>
            <a:r>
              <a:rPr lang="en-US" b="1" dirty="0" smtClean="0">
                <a:solidFill>
                  <a:schemeClr val="bg1"/>
                </a:solidFill>
              </a:rPr>
              <a:t>Picture Book List</a:t>
            </a:r>
            <a:endParaRPr lang="en-US" b="1" dirty="0">
              <a:solidFill>
                <a:schemeClr val="bg1"/>
              </a:solidFill>
            </a:endParaRPr>
          </a:p>
        </p:txBody>
      </p:sp>
      <p:sp>
        <p:nvSpPr>
          <p:cNvPr id="7" name="TextBox 6"/>
          <p:cNvSpPr txBox="1"/>
          <p:nvPr/>
        </p:nvSpPr>
        <p:spPr>
          <a:xfrm>
            <a:off x="3124200" y="5921514"/>
            <a:ext cx="2743200" cy="707886"/>
          </a:xfrm>
          <a:prstGeom prst="rect">
            <a:avLst/>
          </a:prstGeom>
          <a:noFill/>
        </p:spPr>
        <p:txBody>
          <a:bodyPr wrap="square" rtlCol="0">
            <a:spAutoFit/>
          </a:bodyPr>
          <a:lstStyle/>
          <a:p>
            <a:pPr algn="ctr"/>
            <a:r>
              <a:rPr lang="en-US" sz="4000" b="1" dirty="0" smtClean="0">
                <a:solidFill>
                  <a:prstClr val="black"/>
                </a:solidFill>
              </a:rPr>
              <a:t>2015-2016</a:t>
            </a:r>
            <a:endParaRPr lang="en-US" sz="4000" b="1" dirty="0">
              <a:solidFill>
                <a:prstClr val="black"/>
              </a:solidFill>
            </a:endParaRPr>
          </a:p>
        </p:txBody>
      </p:sp>
      <p:pic>
        <p:nvPicPr>
          <p:cNvPr id="2050" name="Picture 2" descr="C:\Users\mariannefbates\Desktop\CLAU\Logos\Beehive Book Awards new logo col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274" y="1828800"/>
            <a:ext cx="5125453" cy="4271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65969"/>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Students can try drawing a picture of their own</a:t>
            </a:r>
          </a:p>
          <a:p>
            <a:pPr>
              <a:buClr>
                <a:srgbClr val="9CB084"/>
              </a:buClr>
            </a:pPr>
            <a:r>
              <a:rPr lang="en-US" sz="2800" dirty="0">
                <a:solidFill>
                  <a:prstClr val="black"/>
                </a:solidFill>
                <a:latin typeface="Minion Pro"/>
                <a:hlinkClick r:id="rId2"/>
              </a:rPr>
              <a:t>http://</a:t>
            </a:r>
            <a:r>
              <a:rPr lang="en-US" sz="2800" dirty="0" smtClean="0">
                <a:solidFill>
                  <a:prstClr val="black"/>
                </a:solidFill>
                <a:latin typeface="Minion Pro"/>
                <a:hlinkClick r:id="rId2"/>
              </a:rPr>
              <a:t>www.tefl.net/esl-lesson-plans/esl-activities-oddoneout.htm</a:t>
            </a:r>
            <a:endParaRPr lang="en-US" sz="2800" dirty="0" smtClean="0">
              <a:solidFill>
                <a:prstClr val="black"/>
              </a:solidFill>
              <a:latin typeface="Minion Pro"/>
            </a:endParaRPr>
          </a:p>
          <a:p>
            <a:pPr>
              <a:buClr>
                <a:srgbClr val="9CB084"/>
              </a:buClr>
            </a:pPr>
            <a:endParaRPr lang="en-US" sz="2800" dirty="0" smtClean="0">
              <a:solidFill>
                <a:prstClr val="black"/>
              </a:solidFill>
              <a:latin typeface="Minion Pro"/>
            </a:endParaRPr>
          </a:p>
        </p:txBody>
      </p:sp>
    </p:spTree>
    <p:extLst>
      <p:ext uri="{BB962C8B-B14F-4D97-AF65-F5344CB8AC3E}">
        <p14:creationId xmlns:p14="http://schemas.microsoft.com/office/powerpoint/2010/main" val="171657535"/>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5524500" y="-1168"/>
            <a:ext cx="3657600" cy="5977034"/>
          </a:xfrm>
        </p:spPr>
        <p:txBody>
          <a:bodyPr>
            <a:normAutofit/>
          </a:bodyPr>
          <a:lstStyle/>
          <a:p>
            <a:pPr marL="0" indent="0" algn="ctr">
              <a:buNone/>
            </a:pPr>
            <a:endParaRPr lang="en-US" sz="1800" b="1" i="1" dirty="0" smtClean="0"/>
          </a:p>
          <a:p>
            <a:pPr marL="0" indent="0" algn="ctr">
              <a:buNone/>
            </a:pPr>
            <a:r>
              <a:rPr lang="en-US" sz="5400" b="1" i="1" dirty="0" smtClean="0">
                <a:solidFill>
                  <a:schemeClr val="bg1"/>
                </a:solidFill>
              </a:rPr>
              <a:t>Picture Day Perfection</a:t>
            </a:r>
            <a:endParaRPr lang="en-US" sz="3900" b="1" i="1" dirty="0" smtClean="0">
              <a:solidFill>
                <a:schemeClr val="bg1"/>
              </a:solidFill>
            </a:endParaRPr>
          </a:p>
          <a:p>
            <a:pPr marL="0" indent="0" algn="ctr">
              <a:buNone/>
            </a:pPr>
            <a:endParaRPr lang="en-US" sz="2400" b="1" dirty="0" smtClean="0">
              <a:solidFill>
                <a:schemeClr val="bg1"/>
              </a:solidFill>
            </a:endParaRPr>
          </a:p>
          <a:p>
            <a:pPr marL="0" indent="0" algn="ctr">
              <a:buNone/>
            </a:pPr>
            <a:r>
              <a:rPr lang="en-US" sz="3600" b="1" dirty="0" smtClean="0">
                <a:solidFill>
                  <a:schemeClr val="bg1"/>
                </a:solidFill>
              </a:rPr>
              <a:t>by </a:t>
            </a:r>
          </a:p>
          <a:p>
            <a:pPr marL="0" indent="0" algn="ctr">
              <a:buNone/>
            </a:pPr>
            <a:r>
              <a:rPr lang="en-US" sz="3600" b="1" dirty="0" smtClean="0">
                <a:solidFill>
                  <a:schemeClr val="bg1"/>
                </a:solidFill>
              </a:rPr>
              <a:t>Deborah  </a:t>
            </a:r>
            <a:r>
              <a:rPr lang="en-US" sz="3600" b="1" dirty="0" err="1" smtClean="0">
                <a:solidFill>
                  <a:schemeClr val="bg1"/>
                </a:solidFill>
              </a:rPr>
              <a:t>Diesen</a:t>
            </a:r>
            <a:endParaRPr lang="en-US" sz="3600" dirty="0">
              <a:solidFill>
                <a:schemeClr val="bg1"/>
              </a:solidFill>
            </a:endParaRPr>
          </a:p>
          <a:p>
            <a:pPr algn="ctr"/>
            <a:endParaRPr lang="en-US" sz="4400" dirty="0"/>
          </a:p>
        </p:txBody>
      </p:sp>
      <p:sp>
        <p:nvSpPr>
          <p:cNvPr id="4" name="TextBox 3"/>
          <p:cNvSpPr txBox="1"/>
          <p:nvPr/>
        </p:nvSpPr>
        <p:spPr>
          <a:xfrm>
            <a:off x="4932218" y="6034124"/>
            <a:ext cx="4038600" cy="400110"/>
          </a:xfrm>
          <a:prstGeom prst="rect">
            <a:avLst/>
          </a:prstGeom>
          <a:noFill/>
        </p:spPr>
        <p:txBody>
          <a:bodyPr wrap="square" rtlCol="0">
            <a:spAutoFit/>
          </a:bodyPr>
          <a:lstStyle/>
          <a:p>
            <a:pPr algn="ctr"/>
            <a:r>
              <a:rPr lang="en-US" sz="2000" dirty="0" smtClean="0">
                <a:solidFill>
                  <a:prstClr val="white"/>
                </a:solidFill>
              </a:rPr>
              <a:t> </a:t>
            </a:r>
            <a:endParaRPr lang="en-US" sz="2000" dirty="0">
              <a:solidFill>
                <a:prstClr val="white"/>
              </a:solidFill>
            </a:endParaRPr>
          </a:p>
        </p:txBody>
      </p: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9600" y="457200"/>
            <a:ext cx="4648200" cy="5848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694218" y="5257800"/>
            <a:ext cx="3276600" cy="369332"/>
          </a:xfrm>
          <a:prstGeom prst="rect">
            <a:avLst/>
          </a:prstGeom>
          <a:noFill/>
        </p:spPr>
        <p:txBody>
          <a:bodyPr wrap="square" rtlCol="0">
            <a:spAutoFit/>
          </a:bodyPr>
          <a:lstStyle/>
          <a:p>
            <a:pPr algn="ctr"/>
            <a:r>
              <a:rPr lang="en-US" dirty="0" smtClean="0">
                <a:solidFill>
                  <a:prstClr val="black"/>
                </a:solidFill>
              </a:rPr>
              <a:t>Illustrated by </a:t>
            </a:r>
            <a:r>
              <a:rPr lang="en-US" dirty="0">
                <a:solidFill>
                  <a:prstClr val="black"/>
                </a:solidFill>
              </a:rPr>
              <a:t> </a:t>
            </a:r>
            <a:r>
              <a:rPr lang="en-US" dirty="0" smtClean="0">
                <a:solidFill>
                  <a:prstClr val="black"/>
                </a:solidFill>
              </a:rPr>
              <a:t>Dan </a:t>
            </a:r>
            <a:r>
              <a:rPr lang="en-US" dirty="0" err="1" smtClean="0">
                <a:solidFill>
                  <a:prstClr val="black"/>
                </a:solidFill>
              </a:rPr>
              <a:t>Santat</a:t>
            </a:r>
            <a:r>
              <a:rPr lang="en-US" dirty="0" smtClean="0">
                <a:solidFill>
                  <a:prstClr val="black"/>
                </a:solidFill>
              </a:rPr>
              <a:t> </a:t>
            </a:r>
            <a:endParaRPr lang="en-US" dirty="0">
              <a:solidFill>
                <a:prstClr val="black"/>
              </a:solidFill>
            </a:endParaRPr>
          </a:p>
        </p:txBody>
      </p:sp>
      <p:sp>
        <p:nvSpPr>
          <p:cNvPr id="2" name="Rectangle 1"/>
          <p:cNvSpPr/>
          <p:nvPr/>
        </p:nvSpPr>
        <p:spPr>
          <a:xfrm>
            <a:off x="5694218" y="5772514"/>
            <a:ext cx="3144982" cy="1200329"/>
          </a:xfrm>
          <a:prstGeom prst="rect">
            <a:avLst/>
          </a:prstGeom>
        </p:spPr>
        <p:txBody>
          <a:bodyPr wrap="square">
            <a:spAutoFit/>
          </a:bodyPr>
          <a:lstStyle/>
          <a:p>
            <a:pPr algn="ctr"/>
            <a:r>
              <a:rPr lang="en-US" kern="1400" dirty="0">
                <a:solidFill>
                  <a:srgbClr val="000000"/>
                </a:solidFill>
                <a:latin typeface="Times New Roman"/>
              </a:rPr>
              <a:t>A young boy plans all year to have the most terribly perfect school picture.</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933550360"/>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Make masks or funny props that the students can take their picture with</a:t>
            </a:r>
          </a:p>
          <a:p>
            <a:pPr>
              <a:buClr>
                <a:srgbClr val="9CB084"/>
              </a:buClr>
            </a:pPr>
            <a:r>
              <a:rPr lang="en-US" sz="2800" dirty="0" smtClean="0">
                <a:solidFill>
                  <a:prstClr val="black"/>
                </a:solidFill>
                <a:latin typeface="Minion Pro"/>
              </a:rPr>
              <a:t>Fake a bad picture with a camera</a:t>
            </a:r>
          </a:p>
          <a:p>
            <a:pPr>
              <a:buClr>
                <a:srgbClr val="9CB084"/>
              </a:buClr>
            </a:pPr>
            <a:r>
              <a:rPr lang="en-US" sz="2800" dirty="0">
                <a:solidFill>
                  <a:prstClr val="black"/>
                </a:solidFill>
                <a:latin typeface="Minion Pro"/>
              </a:rPr>
              <a:t>cool iPad app for filmstrip photos, snap shots of your kiddos faking a “bad picture day” moment. They LOVE this. Have them mess their hair up, make their clothes look sloppy, and have the worst faces EVER in the photos you snap.</a:t>
            </a:r>
            <a:endParaRPr lang="en-US" sz="2800" dirty="0" smtClean="0">
              <a:solidFill>
                <a:prstClr val="black"/>
              </a:solidFill>
              <a:latin typeface="Minion Pro"/>
            </a:endParaRPr>
          </a:p>
          <a:p>
            <a:pPr>
              <a:buClr>
                <a:srgbClr val="9CB084"/>
              </a:buClr>
            </a:pPr>
            <a:endParaRPr lang="en-US" sz="2800" dirty="0" smtClean="0">
              <a:solidFill>
                <a:prstClr val="black"/>
              </a:solidFill>
              <a:latin typeface="Minion Pro"/>
            </a:endParaRPr>
          </a:p>
        </p:txBody>
      </p:sp>
    </p:spTree>
    <p:extLst>
      <p:ext uri="{BB962C8B-B14F-4D97-AF65-F5344CB8AC3E}">
        <p14:creationId xmlns:p14="http://schemas.microsoft.com/office/powerpoint/2010/main" val="3219328132"/>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996466" y="-228600"/>
            <a:ext cx="3048000" cy="5525593"/>
          </a:xfrm>
        </p:spPr>
        <p:txBody>
          <a:bodyPr>
            <a:normAutofit/>
          </a:bodyPr>
          <a:lstStyle/>
          <a:p>
            <a:pPr marL="0" indent="0" algn="ctr">
              <a:buNone/>
            </a:pPr>
            <a:endParaRPr lang="en-US" sz="2800" b="1" i="1" dirty="0" smtClean="0"/>
          </a:p>
          <a:p>
            <a:pPr marL="0" indent="0" algn="ctr">
              <a:buNone/>
            </a:pPr>
            <a:r>
              <a:rPr lang="en-US" sz="5400" b="1" i="1" dirty="0" smtClean="0">
                <a:solidFill>
                  <a:schemeClr val="bg1"/>
                </a:solidFill>
              </a:rPr>
              <a:t>This is a Moose</a:t>
            </a:r>
          </a:p>
          <a:p>
            <a:pPr marL="0" indent="0" algn="ctr">
              <a:buNone/>
            </a:pPr>
            <a:r>
              <a:rPr lang="en-US" sz="3900" b="1" dirty="0" smtClean="0">
                <a:solidFill>
                  <a:schemeClr val="bg1"/>
                </a:solidFill>
              </a:rPr>
              <a:t>by </a:t>
            </a:r>
            <a:endParaRPr lang="en-US" sz="3900" b="1" dirty="0">
              <a:solidFill>
                <a:schemeClr val="bg1"/>
              </a:solidFill>
            </a:endParaRPr>
          </a:p>
          <a:p>
            <a:pPr marL="0" indent="0" algn="ctr">
              <a:buNone/>
            </a:pPr>
            <a:r>
              <a:rPr lang="en-US" sz="3900" b="1" dirty="0" smtClean="0">
                <a:solidFill>
                  <a:schemeClr val="bg1"/>
                </a:solidFill>
              </a:rPr>
              <a:t>Richard T. Morris</a:t>
            </a:r>
            <a:endParaRPr lang="en-US" sz="3900" dirty="0">
              <a:solidFill>
                <a:schemeClr val="bg1"/>
              </a:solidFill>
            </a:endParaRPr>
          </a:p>
          <a:p>
            <a:endParaRPr lang="en-US" dirty="0"/>
          </a:p>
        </p:txBody>
      </p:sp>
      <p:sp>
        <p:nvSpPr>
          <p:cNvPr id="6" name="TextBox 5"/>
          <p:cNvSpPr txBox="1"/>
          <p:nvPr/>
        </p:nvSpPr>
        <p:spPr>
          <a:xfrm>
            <a:off x="6225066" y="4495800"/>
            <a:ext cx="2819400" cy="646331"/>
          </a:xfrm>
          <a:prstGeom prst="rect">
            <a:avLst/>
          </a:prstGeom>
          <a:noFill/>
        </p:spPr>
        <p:txBody>
          <a:bodyPr wrap="square" rtlCol="0">
            <a:spAutoFit/>
          </a:bodyPr>
          <a:lstStyle/>
          <a:p>
            <a:pPr algn="ctr"/>
            <a:r>
              <a:rPr lang="en-US" dirty="0" smtClean="0">
                <a:solidFill>
                  <a:prstClr val="black"/>
                </a:solidFill>
              </a:rPr>
              <a:t>Illustrated by </a:t>
            </a:r>
          </a:p>
          <a:p>
            <a:pPr algn="ctr"/>
            <a:r>
              <a:rPr lang="en-US" dirty="0" smtClean="0">
                <a:solidFill>
                  <a:prstClr val="black"/>
                </a:solidFill>
              </a:rPr>
              <a:t>Tom </a:t>
            </a:r>
            <a:r>
              <a:rPr lang="en-US" dirty="0" err="1" smtClean="0">
                <a:solidFill>
                  <a:prstClr val="black"/>
                </a:solidFill>
              </a:rPr>
              <a:t>Lichtenheld</a:t>
            </a:r>
            <a:r>
              <a:rPr lang="en-US" dirty="0" smtClean="0">
                <a:solidFill>
                  <a:prstClr val="black"/>
                </a:solidFill>
              </a:rPr>
              <a:t> </a:t>
            </a:r>
            <a:endParaRPr lang="en-US" dirty="0">
              <a:solidFill>
                <a:prstClr val="black"/>
              </a:solidFill>
            </a:endParaRPr>
          </a:p>
        </p:txBody>
      </p:sp>
      <p:pic>
        <p:nvPicPr>
          <p:cNvPr id="8" name="Content Placeholder 7"/>
          <p:cNvPicPr>
            <a:picLocks noGrp="1" noChangeAspect="1"/>
          </p:cNvPicPr>
          <p:nvPr>
            <p:ph sz="quarter" idx="13"/>
          </p:nvPr>
        </p:nvPicPr>
        <p:blipFill rotWithShape="1">
          <a:blip r:embed="rId2" cstate="print">
            <a:extLst>
              <a:ext uri="{28A0092B-C50C-407E-A947-70E740481C1C}">
                <a14:useLocalDpi xmlns:a14="http://schemas.microsoft.com/office/drawing/2010/main" val="0"/>
              </a:ext>
            </a:extLst>
          </a:blip>
          <a:srcRect t="6436" r="739" b="6235"/>
          <a:stretch/>
        </p:blipFill>
        <p:spPr>
          <a:xfrm>
            <a:off x="381000" y="928255"/>
            <a:ext cx="5590310" cy="4918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6196992" y="5410200"/>
            <a:ext cx="2489808" cy="1477328"/>
          </a:xfrm>
          <a:prstGeom prst="rect">
            <a:avLst/>
          </a:prstGeom>
        </p:spPr>
        <p:txBody>
          <a:bodyPr wrap="square">
            <a:spAutoFit/>
          </a:bodyPr>
          <a:lstStyle/>
          <a:p>
            <a:pPr algn="ctr"/>
            <a:r>
              <a:rPr lang="en-US" kern="1400" dirty="0">
                <a:solidFill>
                  <a:srgbClr val="000000"/>
                </a:solidFill>
                <a:latin typeface="Times New Roman"/>
              </a:rPr>
              <a:t>Moose dreams big, even when it gets in the way of the movie director’s vision.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113348656"/>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7912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Use a camera or iPad to make their own documentary</a:t>
            </a:r>
          </a:p>
          <a:p>
            <a:pPr>
              <a:buClr>
                <a:srgbClr val="9CB084"/>
              </a:buClr>
            </a:pPr>
            <a:r>
              <a:rPr lang="en-US" sz="2800" dirty="0" smtClean="0">
                <a:solidFill>
                  <a:prstClr val="black"/>
                </a:solidFill>
                <a:latin typeface="Minion Pro"/>
              </a:rPr>
              <a:t>Draw a picture of their dream or what they want to be when they grow up</a:t>
            </a:r>
          </a:p>
          <a:p>
            <a:pPr>
              <a:buClr>
                <a:srgbClr val="9CB084"/>
              </a:buClr>
            </a:pPr>
            <a:r>
              <a:rPr lang="en-US" sz="2800" dirty="0" smtClean="0">
                <a:solidFill>
                  <a:prstClr val="black"/>
                </a:solidFill>
                <a:latin typeface="Minion Pro"/>
              </a:rPr>
              <a:t>Science Craters on the moon activity. Students will drop </a:t>
            </a:r>
            <a:r>
              <a:rPr lang="en-US" sz="2800" dirty="0" err="1" smtClean="0">
                <a:solidFill>
                  <a:prstClr val="black"/>
                </a:solidFill>
                <a:latin typeface="Minion Pro"/>
              </a:rPr>
              <a:t>meterors</a:t>
            </a:r>
            <a:r>
              <a:rPr lang="en-US" sz="2800" dirty="0" smtClean="0">
                <a:solidFill>
                  <a:prstClr val="black"/>
                </a:solidFill>
                <a:latin typeface="Minion Pro"/>
              </a:rPr>
              <a:t> (rocks) on the moon (flour and baby oil in tin tub) and see what happens.</a:t>
            </a:r>
          </a:p>
          <a:p>
            <a:pPr>
              <a:buClr>
                <a:srgbClr val="9CB084"/>
              </a:buClr>
            </a:pPr>
            <a:r>
              <a:rPr lang="en-US" sz="2800" dirty="0" smtClean="0">
                <a:solidFill>
                  <a:prstClr val="black"/>
                </a:solidFill>
                <a:latin typeface="Minion Pro"/>
              </a:rPr>
              <a:t>Learn about astronauts</a:t>
            </a:r>
          </a:p>
          <a:p>
            <a:pPr>
              <a:buClr>
                <a:srgbClr val="9CB084"/>
              </a:buClr>
            </a:pPr>
            <a:r>
              <a:rPr lang="en-US" sz="2800" dirty="0" smtClean="0">
                <a:solidFill>
                  <a:prstClr val="black"/>
                </a:solidFill>
                <a:latin typeface="Minion Pro"/>
              </a:rPr>
              <a:t>Film each student explaining what they want to do in the future and how they will accomplish it.</a:t>
            </a:r>
          </a:p>
          <a:p>
            <a:pPr>
              <a:buClr>
                <a:srgbClr val="9CB084"/>
              </a:buClr>
            </a:pPr>
            <a:r>
              <a:rPr lang="en-US" sz="2800" dirty="0">
                <a:solidFill>
                  <a:prstClr val="black"/>
                </a:solidFill>
                <a:latin typeface="Minion Pro"/>
                <a:hlinkClick r:id="rId2"/>
              </a:rPr>
              <a:t>http://</a:t>
            </a:r>
            <a:r>
              <a:rPr lang="en-US" sz="2800" dirty="0" smtClean="0">
                <a:solidFill>
                  <a:prstClr val="black"/>
                </a:solidFill>
                <a:latin typeface="Minion Pro"/>
                <a:hlinkClick r:id="rId2"/>
              </a:rPr>
              <a:t>www.islma.org/Monarch-2016-files/islma/ThisIsAMoose.pdf</a:t>
            </a:r>
            <a:endParaRPr lang="en-US" sz="2800" dirty="0" smtClean="0">
              <a:solidFill>
                <a:prstClr val="black"/>
              </a:solidFill>
              <a:latin typeface="Minion Pro"/>
            </a:endParaRPr>
          </a:p>
          <a:p>
            <a:pPr>
              <a:buClr>
                <a:srgbClr val="9CB084"/>
              </a:buClr>
            </a:pPr>
            <a:endParaRPr lang="en-US" sz="2800" dirty="0">
              <a:solidFill>
                <a:prstClr val="black"/>
              </a:solidFill>
              <a:latin typeface="Minion Pro"/>
            </a:endParaRPr>
          </a:p>
          <a:p>
            <a:pPr marL="0" marR="0" indent="0">
              <a:lnSpc>
                <a:spcPct val="115000"/>
              </a:lnSpc>
              <a:spcBef>
                <a:spcPts val="0"/>
              </a:spcBef>
              <a:spcAft>
                <a:spcPts val="1000"/>
              </a:spcAft>
              <a:buNone/>
            </a:pPr>
            <a:endParaRPr lang="en-US" sz="2800" dirty="0" smtClean="0">
              <a:solidFill>
                <a:prstClr val="black"/>
              </a:solidFill>
              <a:latin typeface="Minion Pro"/>
            </a:endParaRPr>
          </a:p>
        </p:txBody>
      </p:sp>
    </p:spTree>
    <p:extLst>
      <p:ext uri="{BB962C8B-B14F-4D97-AF65-F5344CB8AC3E}">
        <p14:creationId xmlns:p14="http://schemas.microsoft.com/office/powerpoint/2010/main" val="4286044621"/>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438274" y="-533400"/>
            <a:ext cx="3581400" cy="6015574"/>
          </a:xfrm>
        </p:spPr>
        <p:txBody>
          <a:bodyPr>
            <a:normAutofit/>
          </a:bodyPr>
          <a:lstStyle/>
          <a:p>
            <a:pPr marL="0" indent="0" algn="ctr">
              <a:buNone/>
            </a:pPr>
            <a:endParaRPr lang="en-US" sz="1000" b="1" i="1" dirty="0" smtClean="0"/>
          </a:p>
          <a:p>
            <a:pPr marL="0" indent="0" algn="ctr">
              <a:buNone/>
            </a:pPr>
            <a:r>
              <a:rPr lang="en-US" sz="5400" b="1" i="1" dirty="0" smtClean="0">
                <a:solidFill>
                  <a:schemeClr val="bg1"/>
                </a:solidFill>
              </a:rPr>
              <a:t>The Tooth Fairy Wars</a:t>
            </a:r>
          </a:p>
          <a:p>
            <a:pPr marL="0" indent="0" algn="ctr">
              <a:buNone/>
            </a:pPr>
            <a:endParaRPr lang="en-US" sz="1800" b="1" dirty="0">
              <a:solidFill>
                <a:schemeClr val="bg1"/>
              </a:solidFill>
            </a:endParaRPr>
          </a:p>
          <a:p>
            <a:pPr marL="0" indent="0" algn="ctr">
              <a:buNone/>
            </a:pPr>
            <a:r>
              <a:rPr lang="en-US" sz="3600" b="1" dirty="0" smtClean="0">
                <a:solidFill>
                  <a:schemeClr val="bg1"/>
                </a:solidFill>
              </a:rPr>
              <a:t>By Kate Coombs</a:t>
            </a:r>
            <a:endParaRPr lang="en-US" sz="3600" dirty="0">
              <a:solidFill>
                <a:schemeClr val="bg1"/>
              </a:solidFill>
            </a:endParaRPr>
          </a:p>
          <a:p>
            <a:endParaRPr lang="en-US" dirty="0"/>
          </a:p>
        </p:txBody>
      </p:sp>
      <p:sp>
        <p:nvSpPr>
          <p:cNvPr id="6" name="TextBox 5"/>
          <p:cNvSpPr txBox="1"/>
          <p:nvPr/>
        </p:nvSpPr>
        <p:spPr>
          <a:xfrm>
            <a:off x="4876800" y="6072665"/>
            <a:ext cx="4114800" cy="400110"/>
          </a:xfrm>
          <a:prstGeom prst="rect">
            <a:avLst/>
          </a:prstGeom>
          <a:noFill/>
        </p:spPr>
        <p:txBody>
          <a:bodyPr wrap="square" rtlCol="0">
            <a:spAutoFit/>
          </a:bodyPr>
          <a:lstStyle/>
          <a:p>
            <a:pPr algn="ctr"/>
            <a:r>
              <a:rPr lang="en-US" sz="2000" dirty="0" smtClean="0">
                <a:solidFill>
                  <a:prstClr val="white"/>
                </a:solidFill>
              </a:rPr>
              <a:t> </a:t>
            </a:r>
            <a:endParaRPr lang="en-US" sz="2000" dirty="0">
              <a:solidFill>
                <a:prstClr val="white"/>
              </a:solidFill>
            </a:endParaRPr>
          </a:p>
        </p:txBody>
      </p:sp>
      <p:pic>
        <p:nvPicPr>
          <p:cNvPr id="4" name="Content Placeholder 3"/>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57200" y="476030"/>
            <a:ext cx="4913441" cy="5970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638800" y="4572000"/>
            <a:ext cx="3276600" cy="369332"/>
          </a:xfrm>
          <a:prstGeom prst="rect">
            <a:avLst/>
          </a:prstGeom>
          <a:noFill/>
        </p:spPr>
        <p:txBody>
          <a:bodyPr wrap="square" rtlCol="0">
            <a:spAutoFit/>
          </a:bodyPr>
          <a:lstStyle/>
          <a:p>
            <a:pPr algn="ctr"/>
            <a:r>
              <a:rPr lang="en-US" dirty="0" smtClean="0">
                <a:solidFill>
                  <a:prstClr val="black"/>
                </a:solidFill>
              </a:rPr>
              <a:t>Illustrated by Jake Parker </a:t>
            </a:r>
            <a:endParaRPr lang="en-US" dirty="0">
              <a:solidFill>
                <a:prstClr val="black"/>
              </a:solidFill>
            </a:endParaRPr>
          </a:p>
        </p:txBody>
      </p:sp>
      <p:sp>
        <p:nvSpPr>
          <p:cNvPr id="2" name="Rectangle 1"/>
          <p:cNvSpPr/>
          <p:nvPr/>
        </p:nvSpPr>
        <p:spPr>
          <a:xfrm>
            <a:off x="5638800" y="5149335"/>
            <a:ext cx="3276600" cy="923330"/>
          </a:xfrm>
          <a:prstGeom prst="rect">
            <a:avLst/>
          </a:prstGeom>
        </p:spPr>
        <p:txBody>
          <a:bodyPr wrap="square">
            <a:spAutoFit/>
          </a:bodyPr>
          <a:lstStyle/>
          <a:p>
            <a:pPr algn="ctr"/>
            <a:r>
              <a:rPr lang="en-US" kern="1400" dirty="0">
                <a:solidFill>
                  <a:srgbClr val="000000"/>
                </a:solidFill>
                <a:latin typeface="Times New Roman"/>
              </a:rPr>
              <a:t>Nathan is determined to stop the tooth fairy from taking his teeth.</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4154242659"/>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7912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Investigate the Tooth Fairy and the history behind her</a:t>
            </a:r>
          </a:p>
          <a:p>
            <a:pPr>
              <a:buClr>
                <a:srgbClr val="9CB084"/>
              </a:buClr>
            </a:pPr>
            <a:r>
              <a:rPr lang="en-US" sz="2800" dirty="0" smtClean="0">
                <a:solidFill>
                  <a:prstClr val="black"/>
                </a:solidFill>
                <a:latin typeface="Minion Pro"/>
              </a:rPr>
              <a:t>Talk about teeth and how to take care of them</a:t>
            </a:r>
          </a:p>
          <a:p>
            <a:pPr>
              <a:buClr>
                <a:srgbClr val="9CB084"/>
              </a:buClr>
            </a:pPr>
            <a:r>
              <a:rPr lang="en-US" sz="2800" dirty="0" smtClean="0">
                <a:solidFill>
                  <a:prstClr val="black"/>
                </a:solidFill>
                <a:latin typeface="Minion Pro"/>
              </a:rPr>
              <a:t>Talk about which animals that lose their baby teeth</a:t>
            </a:r>
          </a:p>
          <a:p>
            <a:pPr>
              <a:buClr>
                <a:srgbClr val="9CB084"/>
              </a:buClr>
            </a:pPr>
            <a:r>
              <a:rPr lang="en-US" sz="2800" dirty="0" smtClean="0">
                <a:solidFill>
                  <a:prstClr val="black"/>
                </a:solidFill>
                <a:latin typeface="Minion Pro"/>
              </a:rPr>
              <a:t>Tooth Fairy traditions</a:t>
            </a:r>
          </a:p>
          <a:p>
            <a:pPr>
              <a:buClr>
                <a:srgbClr val="9CB084"/>
              </a:buClr>
            </a:pPr>
            <a:r>
              <a:rPr lang="en-US" sz="2800" dirty="0">
                <a:solidFill>
                  <a:prstClr val="black"/>
                </a:solidFill>
                <a:latin typeface="Minion Pro"/>
                <a:hlinkClick r:id="rId2"/>
              </a:rPr>
              <a:t>http://</a:t>
            </a:r>
            <a:r>
              <a:rPr lang="en-US" sz="2800" dirty="0" smtClean="0">
                <a:solidFill>
                  <a:prstClr val="black"/>
                </a:solidFill>
                <a:latin typeface="Minion Pro"/>
                <a:hlinkClick r:id="rId2"/>
              </a:rPr>
              <a:t>katecoombs.com/TFW.html</a:t>
            </a:r>
            <a:endParaRPr lang="en-US" sz="2800" dirty="0" smtClean="0">
              <a:solidFill>
                <a:prstClr val="black"/>
              </a:solidFill>
              <a:latin typeface="Minion Pro"/>
            </a:endParaRPr>
          </a:p>
          <a:p>
            <a:pPr>
              <a:buClr>
                <a:srgbClr val="9CB084"/>
              </a:buClr>
            </a:pPr>
            <a:r>
              <a:rPr lang="en-US" sz="2800" u="sng" dirty="0">
                <a:hlinkClick r:id="rId3"/>
              </a:rPr>
              <a:t>http://</a:t>
            </a:r>
            <a:r>
              <a:rPr lang="en-US" sz="2800" u="sng" dirty="0" smtClean="0">
                <a:hlinkClick r:id="rId3"/>
              </a:rPr>
              <a:t>www.bystephanielynn.com/2012/02/10-tooth-fairy-traditions-and-ideas-tuesday-ten.html?utm_source=feedburner&amp;utm_medium=feed&amp;utm_campaign=Feed%3A%20UnderTheTableAndDreaming%20%28Under%20The%20Table%20and%20Dreaming%29</a:t>
            </a:r>
            <a:endParaRPr lang="en-US" sz="2800" u="sng" dirty="0" smtClean="0"/>
          </a:p>
          <a:p>
            <a:pPr>
              <a:buClr>
                <a:srgbClr val="9CB084"/>
              </a:buClr>
            </a:pPr>
            <a:r>
              <a:rPr lang="en-US" sz="2800" dirty="0" smtClean="0">
                <a:solidFill>
                  <a:prstClr val="black"/>
                </a:solidFill>
                <a:latin typeface="Minion Pro"/>
              </a:rPr>
              <a:t>Make a little pillow to put tooth in </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5334000"/>
            <a:ext cx="2116095"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820796"/>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705100" y="5562600"/>
            <a:ext cx="3771900" cy="762000"/>
          </a:xfrm>
        </p:spPr>
        <p:txBody>
          <a:bodyPr/>
          <a:lstStyle/>
          <a:p>
            <a:pPr marL="0" indent="0" algn="ctr">
              <a:buNone/>
            </a:pPr>
            <a:r>
              <a:rPr lang="en-US" sz="4000" b="1" dirty="0" smtClean="0">
                <a:solidFill>
                  <a:schemeClr val="bg1"/>
                </a:solidFill>
                <a:latin typeface="Constantia" panose="02030602050306030303" pitchFamily="18" charset="0"/>
              </a:rPr>
              <a:t>2015-2016</a:t>
            </a:r>
            <a:endParaRPr lang="en-US" sz="4000" b="1" dirty="0">
              <a:solidFill>
                <a:schemeClr val="bg1"/>
              </a:solidFill>
              <a:latin typeface="Constantia" panose="02030602050306030303" pitchFamily="18" charset="0"/>
            </a:endParaRPr>
          </a:p>
          <a:p>
            <a:endParaRPr lang="en-US" dirty="0" smtClean="0"/>
          </a:p>
          <a:p>
            <a:endParaRPr lang="en-US" dirty="0"/>
          </a:p>
        </p:txBody>
      </p:sp>
      <p:sp>
        <p:nvSpPr>
          <p:cNvPr id="2" name="Title 1"/>
          <p:cNvSpPr>
            <a:spLocks noGrp="1"/>
          </p:cNvSpPr>
          <p:nvPr>
            <p:ph type="ctrTitle" idx="4294967295"/>
          </p:nvPr>
        </p:nvSpPr>
        <p:spPr>
          <a:xfrm>
            <a:off x="457200" y="457200"/>
            <a:ext cx="8305800" cy="1371600"/>
          </a:xfrm>
        </p:spPr>
        <p:txBody>
          <a:bodyPr/>
          <a:lstStyle/>
          <a:p>
            <a:pPr algn="ctr"/>
            <a:r>
              <a:rPr lang="en-US" b="1" dirty="0" smtClean="0">
                <a:solidFill>
                  <a:schemeClr val="bg1"/>
                </a:solidFill>
              </a:rPr>
              <a:t>Beehive</a:t>
            </a:r>
            <a:br>
              <a:rPr lang="en-US" b="1" dirty="0" smtClean="0">
                <a:solidFill>
                  <a:schemeClr val="bg1"/>
                </a:solidFill>
              </a:rPr>
            </a:br>
            <a:r>
              <a:rPr lang="en-US" b="1" dirty="0" smtClean="0">
                <a:solidFill>
                  <a:schemeClr val="bg1"/>
                </a:solidFill>
              </a:rPr>
              <a:t>Children’s Fiction List</a:t>
            </a:r>
            <a:endParaRPr lang="en-US" b="1" dirty="0">
              <a:solidFill>
                <a:schemeClr val="bg1"/>
              </a:solidFill>
            </a:endParaRPr>
          </a:p>
        </p:txBody>
      </p:sp>
      <p:pic>
        <p:nvPicPr>
          <p:cNvPr id="1026" name="Picture 2" descr="C:\Users\mariannefbates\Desktop\CLAU\Logos\Beehive Book Awards new logo col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55800"/>
            <a:ext cx="4236720"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9302"/>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953000" y="76200"/>
            <a:ext cx="4059936" cy="5486400"/>
          </a:xfrm>
        </p:spPr>
        <p:txBody>
          <a:bodyPr>
            <a:normAutofit/>
          </a:bodyPr>
          <a:lstStyle/>
          <a:p>
            <a:pPr marL="0" indent="0" algn="ctr">
              <a:buNone/>
            </a:pPr>
            <a:endParaRPr lang="en-US" sz="5400" b="1" i="1" dirty="0" smtClean="0"/>
          </a:p>
          <a:p>
            <a:pPr marL="0" indent="0" algn="ctr">
              <a:buNone/>
            </a:pPr>
            <a:r>
              <a:rPr lang="en-US" sz="5400" b="1" i="1" dirty="0" smtClean="0">
                <a:solidFill>
                  <a:schemeClr val="bg1"/>
                </a:solidFill>
              </a:rPr>
              <a:t>The Blood Guard</a:t>
            </a:r>
          </a:p>
          <a:p>
            <a:pPr marL="0" indent="0" algn="ctr">
              <a:buNone/>
            </a:pPr>
            <a:r>
              <a:rPr lang="en-US" sz="4400" b="1" dirty="0" smtClean="0">
                <a:solidFill>
                  <a:schemeClr val="bg1"/>
                </a:solidFill>
              </a:rPr>
              <a:t>by </a:t>
            </a:r>
            <a:endParaRPr lang="en-US" sz="4400" b="1" dirty="0">
              <a:solidFill>
                <a:schemeClr val="bg1"/>
              </a:solidFill>
            </a:endParaRPr>
          </a:p>
          <a:p>
            <a:pPr marL="0" indent="0" algn="ctr">
              <a:buNone/>
            </a:pPr>
            <a:r>
              <a:rPr lang="en-US" sz="4400" b="1" dirty="0" smtClean="0">
                <a:solidFill>
                  <a:schemeClr val="bg1"/>
                </a:solidFill>
              </a:rPr>
              <a:t>Carter </a:t>
            </a:r>
          </a:p>
          <a:p>
            <a:pPr marL="0" indent="0" algn="ctr">
              <a:buNone/>
            </a:pPr>
            <a:r>
              <a:rPr lang="en-US" sz="4400" b="1" dirty="0" smtClean="0">
                <a:solidFill>
                  <a:schemeClr val="bg1"/>
                </a:solidFill>
              </a:rPr>
              <a:t>Roy</a:t>
            </a:r>
            <a:endParaRPr lang="en-US" sz="4400" dirty="0">
              <a:solidFill>
                <a:schemeClr val="bg1"/>
              </a:solidFill>
            </a:endParaRPr>
          </a:p>
          <a:p>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1" y="446375"/>
            <a:ext cx="3962399" cy="5954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550875" y="5105400"/>
            <a:ext cx="4572000" cy="923330"/>
          </a:xfrm>
          <a:prstGeom prst="rect">
            <a:avLst/>
          </a:prstGeom>
        </p:spPr>
        <p:txBody>
          <a:bodyPr>
            <a:spAutoFit/>
          </a:bodyPr>
          <a:lstStyle/>
          <a:p>
            <a:pPr algn="ctr"/>
            <a:r>
              <a:rPr lang="en-US" dirty="0">
                <a:solidFill>
                  <a:schemeClr val="bg1"/>
                </a:solidFill>
              </a:rPr>
              <a:t>Learning that his mother is a member of the secret society, Ronan finds himself on the run for his life.</a:t>
            </a:r>
          </a:p>
        </p:txBody>
      </p:sp>
    </p:spTree>
    <p:extLst>
      <p:ext uri="{BB962C8B-B14F-4D97-AF65-F5344CB8AC3E}">
        <p14:creationId xmlns:p14="http://schemas.microsoft.com/office/powerpoint/2010/main" val="864056046"/>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sz="2800" dirty="0" smtClean="0">
                <a:solidFill>
                  <a:schemeClr val="bg1"/>
                </a:solidFill>
                <a:latin typeface="Minion Pro"/>
              </a:rPr>
              <a:t>What would be your special power?</a:t>
            </a:r>
          </a:p>
          <a:p>
            <a:r>
              <a:rPr lang="en-US" sz="2800" dirty="0" smtClean="0">
                <a:solidFill>
                  <a:schemeClr val="bg1"/>
                </a:solidFill>
                <a:latin typeface="Minion Pro"/>
              </a:rPr>
              <a:t>Have the class draw their own logo.</a:t>
            </a:r>
            <a:endParaRPr lang="en-US" sz="2800" dirty="0">
              <a:solidFill>
                <a:schemeClr val="bg1"/>
              </a:solidFill>
              <a:latin typeface="Minion Pro"/>
            </a:endParaRPr>
          </a:p>
          <a:p>
            <a:r>
              <a:rPr lang="en-US" sz="2800" dirty="0">
                <a:solidFill>
                  <a:schemeClr val="bg1"/>
                </a:solidFill>
                <a:latin typeface="Minion Pro"/>
              </a:rPr>
              <a:t> In </a:t>
            </a:r>
            <a:r>
              <a:rPr lang="en-US" sz="2800" i="1" dirty="0">
                <a:solidFill>
                  <a:schemeClr val="bg1"/>
                </a:solidFill>
                <a:latin typeface="Minion Pro"/>
              </a:rPr>
              <a:t>The Blood Guard</a:t>
            </a:r>
            <a:r>
              <a:rPr lang="en-US" sz="2800" dirty="0">
                <a:solidFill>
                  <a:schemeClr val="bg1"/>
                </a:solidFill>
                <a:latin typeface="Minion Pro"/>
              </a:rPr>
              <a:t>, Jack Dawkins is almost 200 years old. What would it be like to live for 200 years untouched by time? </a:t>
            </a:r>
            <a:r>
              <a:rPr lang="en-US" sz="2800" dirty="0" smtClean="0">
                <a:solidFill>
                  <a:schemeClr val="bg1"/>
                </a:solidFill>
                <a:latin typeface="Minion Pro"/>
              </a:rPr>
              <a:t>Compare and contrast how things have changed and what has remained the same.</a:t>
            </a:r>
          </a:p>
          <a:p>
            <a:r>
              <a:rPr lang="en-US" sz="2800" dirty="0">
                <a:solidFill>
                  <a:schemeClr val="bg1"/>
                </a:solidFill>
                <a:latin typeface="Minion Pro"/>
                <a:hlinkClick r:id="rId2"/>
              </a:rPr>
              <a:t>http://</a:t>
            </a:r>
            <a:r>
              <a:rPr lang="en-US" sz="2800" dirty="0" smtClean="0">
                <a:solidFill>
                  <a:schemeClr val="bg1"/>
                </a:solidFill>
                <a:latin typeface="Minion Pro"/>
                <a:hlinkClick r:id="rId2"/>
              </a:rPr>
              <a:t>www.teachingbooks.net/media/pdf/Amazon/BloodGuard_ActivityGuide.pdf</a:t>
            </a:r>
            <a:r>
              <a:rPr lang="en-US" sz="2800" dirty="0" smtClean="0">
                <a:solidFill>
                  <a:schemeClr val="bg1"/>
                </a:solidFill>
                <a:latin typeface="Minion Pro"/>
              </a:rPr>
              <a:t> (Activity guide with lots of fun stuff.</a:t>
            </a:r>
          </a:p>
          <a:p>
            <a:pPr marL="0" indent="0">
              <a:buNone/>
            </a:pPr>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dirty="0"/>
          </a:p>
        </p:txBody>
      </p:sp>
    </p:spTree>
    <p:extLst>
      <p:ext uri="{BB962C8B-B14F-4D97-AF65-F5344CB8AC3E}">
        <p14:creationId xmlns:p14="http://schemas.microsoft.com/office/powerpoint/2010/main" val="422922261"/>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448300" y="32084"/>
            <a:ext cx="3505200" cy="5334000"/>
          </a:xfrm>
        </p:spPr>
        <p:txBody>
          <a:bodyPr>
            <a:normAutofit/>
          </a:bodyPr>
          <a:lstStyle/>
          <a:p>
            <a:pPr marL="0" indent="0" algn="ctr">
              <a:buNone/>
            </a:pPr>
            <a:r>
              <a:rPr lang="en-US" sz="5400" b="1" i="1" dirty="0" smtClean="0">
                <a:solidFill>
                  <a:schemeClr val="bg1"/>
                </a:solidFill>
              </a:rPr>
              <a:t>Battle Bunny </a:t>
            </a:r>
          </a:p>
          <a:p>
            <a:pPr marL="0" indent="0" algn="ctr">
              <a:buNone/>
            </a:pPr>
            <a:r>
              <a:rPr lang="en-US" sz="3600" b="1" dirty="0" smtClean="0">
                <a:solidFill>
                  <a:schemeClr val="bg1"/>
                </a:solidFill>
              </a:rPr>
              <a:t>by </a:t>
            </a:r>
            <a:endParaRPr lang="en-US" sz="3600" b="1" dirty="0">
              <a:solidFill>
                <a:schemeClr val="bg1"/>
              </a:solidFill>
            </a:endParaRPr>
          </a:p>
          <a:p>
            <a:pPr marL="0" indent="0" algn="ctr">
              <a:buNone/>
            </a:pPr>
            <a:r>
              <a:rPr lang="en-US" sz="3600" b="1" dirty="0" smtClean="0">
                <a:solidFill>
                  <a:schemeClr val="bg1"/>
                </a:solidFill>
              </a:rPr>
              <a:t>Jon </a:t>
            </a:r>
            <a:r>
              <a:rPr lang="en-US" sz="3600" b="1" dirty="0" err="1" smtClean="0">
                <a:solidFill>
                  <a:schemeClr val="bg1"/>
                </a:solidFill>
              </a:rPr>
              <a:t>Scieszka</a:t>
            </a:r>
            <a:r>
              <a:rPr lang="en-US" sz="3600" b="1" dirty="0" smtClean="0">
                <a:solidFill>
                  <a:schemeClr val="bg1"/>
                </a:solidFill>
              </a:rPr>
              <a:t> and Mac Barnett</a:t>
            </a:r>
            <a:endParaRPr lang="en-US" sz="3600" dirty="0">
              <a:solidFill>
                <a:schemeClr val="bg1"/>
              </a:solidFill>
            </a:endParaRPr>
          </a:p>
          <a:p>
            <a:endParaRPr lang="en-US" dirty="0"/>
          </a:p>
        </p:txBody>
      </p: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81000" y="457200"/>
            <a:ext cx="4285672" cy="6027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5486400" y="4724400"/>
            <a:ext cx="3276600" cy="369332"/>
          </a:xfrm>
          <a:prstGeom prst="rect">
            <a:avLst/>
          </a:prstGeom>
          <a:noFill/>
        </p:spPr>
        <p:txBody>
          <a:bodyPr wrap="square" rtlCol="0">
            <a:spAutoFit/>
          </a:bodyPr>
          <a:lstStyle/>
          <a:p>
            <a:pPr algn="ctr"/>
            <a:r>
              <a:rPr lang="en-US" dirty="0" smtClean="0">
                <a:solidFill>
                  <a:prstClr val="black"/>
                </a:solidFill>
              </a:rPr>
              <a:t>Illustrated by Matthew Myers </a:t>
            </a:r>
            <a:endParaRPr lang="en-US" dirty="0">
              <a:solidFill>
                <a:prstClr val="black"/>
              </a:solidFill>
            </a:endParaRPr>
          </a:p>
        </p:txBody>
      </p:sp>
      <p:sp>
        <p:nvSpPr>
          <p:cNvPr id="2" name="Rectangle 1"/>
          <p:cNvSpPr/>
          <p:nvPr/>
        </p:nvSpPr>
        <p:spPr>
          <a:xfrm>
            <a:off x="5162550" y="5486400"/>
            <a:ext cx="3924300" cy="923330"/>
          </a:xfrm>
          <a:prstGeom prst="rect">
            <a:avLst/>
          </a:prstGeom>
        </p:spPr>
        <p:txBody>
          <a:bodyPr wrap="square">
            <a:spAutoFit/>
          </a:bodyPr>
          <a:lstStyle/>
          <a:p>
            <a:pPr algn="ctr"/>
            <a:r>
              <a:rPr lang="en-US" kern="1400" dirty="0">
                <a:solidFill>
                  <a:srgbClr val="000000"/>
                </a:solidFill>
                <a:latin typeface="Times New Roman"/>
              </a:rPr>
              <a:t>Alex transforms a sappy book into a story all his own.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61059559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056904" y="0"/>
            <a:ext cx="4059936" cy="5486400"/>
          </a:xfrm>
        </p:spPr>
        <p:txBody>
          <a:bodyPr/>
          <a:lstStyle/>
          <a:p>
            <a:pPr marL="0" indent="0" algn="ctr">
              <a:buNone/>
            </a:pPr>
            <a:endParaRPr lang="en-US" sz="5400" b="1" i="1" dirty="0" smtClean="0"/>
          </a:p>
          <a:p>
            <a:pPr marL="0" indent="0" algn="ctr">
              <a:buNone/>
            </a:pPr>
            <a:r>
              <a:rPr lang="en-US" sz="5400" b="1" i="1" dirty="0" smtClean="0">
                <a:solidFill>
                  <a:schemeClr val="bg1"/>
                </a:solidFill>
              </a:rPr>
              <a:t>El </a:t>
            </a:r>
            <a:r>
              <a:rPr lang="en-US" sz="5400" b="1" i="1" dirty="0" err="1" smtClean="0">
                <a:solidFill>
                  <a:schemeClr val="bg1"/>
                </a:solidFill>
              </a:rPr>
              <a:t>Deafo</a:t>
            </a:r>
            <a:endParaRPr lang="en-US" sz="5400" b="1" dirty="0">
              <a:solidFill>
                <a:schemeClr val="bg1"/>
              </a:solidFill>
            </a:endParaRPr>
          </a:p>
          <a:p>
            <a:pPr marL="0" indent="0" algn="ctr">
              <a:buNone/>
            </a:pPr>
            <a:r>
              <a:rPr lang="en-US" sz="4400" b="1" dirty="0">
                <a:solidFill>
                  <a:schemeClr val="bg1"/>
                </a:solidFill>
              </a:rPr>
              <a:t>by </a:t>
            </a:r>
          </a:p>
          <a:p>
            <a:pPr marL="0" indent="0" algn="ctr">
              <a:buNone/>
            </a:pPr>
            <a:r>
              <a:rPr lang="en-US" sz="4400" b="1" dirty="0" err="1" smtClean="0">
                <a:solidFill>
                  <a:schemeClr val="bg1"/>
                </a:solidFill>
              </a:rPr>
              <a:t>Cece</a:t>
            </a:r>
            <a:r>
              <a:rPr lang="en-US" sz="4400" b="1" dirty="0" smtClean="0">
                <a:solidFill>
                  <a:schemeClr val="bg1"/>
                </a:solidFill>
              </a:rPr>
              <a:t>             Bell</a:t>
            </a:r>
            <a:endParaRPr lang="en-US" sz="4400" dirty="0" smtClean="0">
              <a:solidFill>
                <a:schemeClr val="bg1"/>
              </a:solidFill>
            </a:endParaRPr>
          </a:p>
          <a:p>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410432"/>
            <a:ext cx="4038600" cy="6066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607459" y="4495800"/>
            <a:ext cx="4572000" cy="923330"/>
          </a:xfrm>
          <a:prstGeom prst="rect">
            <a:avLst/>
          </a:prstGeom>
        </p:spPr>
        <p:txBody>
          <a:bodyPr>
            <a:spAutoFit/>
          </a:bodyPr>
          <a:lstStyle/>
          <a:p>
            <a:pPr algn="ctr"/>
            <a:r>
              <a:rPr lang="en-US" kern="1400" dirty="0">
                <a:solidFill>
                  <a:srgbClr val="000000"/>
                </a:solidFill>
                <a:latin typeface="Times New Roman"/>
              </a:rPr>
              <a:t>After </a:t>
            </a:r>
            <a:r>
              <a:rPr lang="en-US" kern="1400" dirty="0" err="1">
                <a:solidFill>
                  <a:srgbClr val="000000"/>
                </a:solidFill>
                <a:latin typeface="Times New Roman"/>
              </a:rPr>
              <a:t>Cece</a:t>
            </a:r>
            <a:r>
              <a:rPr lang="en-US" kern="1400" dirty="0">
                <a:solidFill>
                  <a:srgbClr val="000000"/>
                </a:solidFill>
                <a:latin typeface="Times New Roman"/>
              </a:rPr>
              <a:t> loses her hearing, she discovers her superpower when she uses the Phonic Ear.</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794868249"/>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243513"/>
            <a:ext cx="8610600" cy="6463308"/>
          </a:xfrm>
          <a:prstGeom prst="rect">
            <a:avLst/>
          </a:prstGeom>
        </p:spPr>
        <p:txBody>
          <a:bodyPr wrap="square">
            <a:spAutoFit/>
          </a:bodyPr>
          <a:lstStyle/>
          <a:p>
            <a:pPr marL="285750" indent="-285750">
              <a:buFont typeface="Arial" panose="020B0604020202020204" pitchFamily="34" charset="0"/>
              <a:buChar char="•"/>
            </a:pPr>
            <a:r>
              <a:rPr lang="en-US" sz="2300" smtClean="0">
                <a:solidFill>
                  <a:schemeClr val="bg1"/>
                </a:solidFill>
                <a:latin typeface="Minion Pro"/>
              </a:rPr>
              <a:t>Research hearing </a:t>
            </a:r>
            <a:r>
              <a:rPr lang="en-US" sz="2300" dirty="0" smtClean="0">
                <a:solidFill>
                  <a:schemeClr val="bg1"/>
                </a:solidFill>
                <a:latin typeface="Minion Pro"/>
              </a:rPr>
              <a:t>aids and their history.</a:t>
            </a:r>
          </a:p>
          <a:p>
            <a:pPr marL="285750" indent="-285750">
              <a:buFont typeface="Arial" panose="020B0604020202020204" pitchFamily="34" charset="0"/>
              <a:buChar char="•"/>
            </a:pPr>
            <a:r>
              <a:rPr lang="en-US" sz="2300" dirty="0" smtClean="0">
                <a:solidFill>
                  <a:schemeClr val="bg1"/>
                </a:solidFill>
                <a:latin typeface="Minion Pro"/>
              </a:rPr>
              <a:t>Research Meningitis</a:t>
            </a:r>
          </a:p>
          <a:p>
            <a:pPr marL="285750" indent="-285750">
              <a:buFont typeface="Arial" panose="020B0604020202020204" pitchFamily="34" charset="0"/>
              <a:buChar char="•"/>
            </a:pPr>
            <a:r>
              <a:rPr lang="en-US" sz="2300" dirty="0">
                <a:solidFill>
                  <a:schemeClr val="bg1"/>
                </a:solidFill>
                <a:latin typeface="Minion Pro"/>
                <a:hlinkClick r:id="rId2"/>
              </a:rPr>
              <a:t>http://</a:t>
            </a:r>
            <a:r>
              <a:rPr lang="en-US" sz="2300" dirty="0" smtClean="0">
                <a:solidFill>
                  <a:schemeClr val="bg1"/>
                </a:solidFill>
                <a:latin typeface="Minion Pro"/>
                <a:hlinkClick r:id="rId2"/>
              </a:rPr>
              <a:t>www.abramsbooks.com/academic/El_Deafo_TeachingGuide.pdf</a:t>
            </a:r>
            <a:r>
              <a:rPr lang="en-US" sz="2300" dirty="0" smtClean="0">
                <a:solidFill>
                  <a:schemeClr val="bg1"/>
                </a:solidFill>
                <a:latin typeface="Minion Pro"/>
              </a:rPr>
              <a:t> (Teaching Guide)</a:t>
            </a:r>
          </a:p>
          <a:p>
            <a:pPr marL="285750" indent="-285750">
              <a:buFont typeface="Arial" panose="020B0604020202020204" pitchFamily="34" charset="0"/>
              <a:buChar char="•"/>
            </a:pPr>
            <a:r>
              <a:rPr lang="en-US" sz="2300" dirty="0">
                <a:solidFill>
                  <a:schemeClr val="bg1"/>
                </a:solidFill>
                <a:latin typeface="Minion Pro"/>
                <a:hlinkClick r:id="rId3"/>
              </a:rPr>
              <a:t>http://</a:t>
            </a:r>
            <a:r>
              <a:rPr lang="en-US" sz="2300" dirty="0" smtClean="0">
                <a:solidFill>
                  <a:schemeClr val="bg1"/>
                </a:solidFill>
                <a:latin typeface="Minion Pro"/>
                <a:hlinkClick r:id="rId3"/>
              </a:rPr>
              <a:t>disabilitygames.blogspot.com/2010/06/welcome-to-disability-games-website.html</a:t>
            </a:r>
            <a:r>
              <a:rPr lang="en-US" sz="2300" dirty="0" smtClean="0">
                <a:solidFill>
                  <a:schemeClr val="bg1"/>
                </a:solidFill>
                <a:latin typeface="Minion Pro"/>
              </a:rPr>
              <a:t> (Games to teach with)</a:t>
            </a:r>
          </a:p>
          <a:p>
            <a:pPr marL="285750" indent="-285750">
              <a:buFont typeface="Arial" panose="020B0604020202020204" pitchFamily="34" charset="0"/>
              <a:buChar char="•"/>
            </a:pPr>
            <a:r>
              <a:rPr lang="en-US" sz="2300" dirty="0" smtClean="0">
                <a:solidFill>
                  <a:schemeClr val="bg1"/>
                </a:solidFill>
                <a:latin typeface="Minion Pro"/>
              </a:rPr>
              <a:t>Play games that illustrate what it would be like to have a disability:  </a:t>
            </a:r>
          </a:p>
          <a:p>
            <a:r>
              <a:rPr lang="en-US" sz="2300" dirty="0" smtClean="0">
                <a:solidFill>
                  <a:schemeClr val="bg1"/>
                </a:solidFill>
                <a:latin typeface="Minion Pro"/>
              </a:rPr>
              <a:t>Have the class play a game based on the popular game </a:t>
            </a:r>
            <a:r>
              <a:rPr lang="en-US" sz="2300" dirty="0" err="1" smtClean="0">
                <a:solidFill>
                  <a:schemeClr val="bg1"/>
                </a:solidFill>
                <a:latin typeface="Minion Pro"/>
              </a:rPr>
              <a:t>Telestrations</a:t>
            </a:r>
            <a:r>
              <a:rPr lang="en-US" sz="2300" dirty="0" smtClean="0">
                <a:solidFill>
                  <a:schemeClr val="bg1"/>
                </a:solidFill>
                <a:latin typeface="Minion Pro"/>
              </a:rPr>
              <a:t> (Telephone </a:t>
            </a:r>
            <a:r>
              <a:rPr lang="en-US" sz="2300" dirty="0">
                <a:solidFill>
                  <a:schemeClr val="bg1"/>
                </a:solidFill>
                <a:latin typeface="Minion Pro"/>
              </a:rPr>
              <a:t>game). Each </a:t>
            </a:r>
            <a:r>
              <a:rPr lang="en-US" sz="2300" dirty="0" smtClean="0">
                <a:solidFill>
                  <a:schemeClr val="bg1"/>
                </a:solidFill>
                <a:latin typeface="Minion Pro"/>
              </a:rPr>
              <a:t>student or group starts with a </a:t>
            </a:r>
            <a:r>
              <a:rPr lang="en-US" sz="2300" dirty="0">
                <a:solidFill>
                  <a:schemeClr val="bg1"/>
                </a:solidFill>
                <a:latin typeface="Minion Pro"/>
              </a:rPr>
              <a:t>sketch book, marker and word card. </a:t>
            </a:r>
            <a:r>
              <a:rPr lang="en-US" sz="2300" dirty="0" smtClean="0">
                <a:solidFill>
                  <a:schemeClr val="bg1"/>
                </a:solidFill>
                <a:latin typeface="Minion Pro"/>
              </a:rPr>
              <a:t>The </a:t>
            </a:r>
            <a:r>
              <a:rPr lang="en-US" sz="2300" dirty="0">
                <a:solidFill>
                  <a:schemeClr val="bg1"/>
                </a:solidFill>
                <a:latin typeface="Minion Pro"/>
              </a:rPr>
              <a:t>timer gets turned and </a:t>
            </a:r>
            <a:r>
              <a:rPr lang="en-US" sz="2300" dirty="0" smtClean="0">
                <a:solidFill>
                  <a:schemeClr val="bg1"/>
                </a:solidFill>
                <a:latin typeface="Minion Pro"/>
              </a:rPr>
              <a:t>the first person draws </a:t>
            </a:r>
            <a:r>
              <a:rPr lang="en-US" sz="2300" dirty="0">
                <a:solidFill>
                  <a:schemeClr val="bg1"/>
                </a:solidFill>
                <a:latin typeface="Minion Pro"/>
              </a:rPr>
              <a:t>their </a:t>
            </a:r>
            <a:r>
              <a:rPr lang="en-US" sz="2300" dirty="0" smtClean="0">
                <a:solidFill>
                  <a:schemeClr val="bg1"/>
                </a:solidFill>
                <a:latin typeface="Minion Pro"/>
              </a:rPr>
              <a:t>word from the card. </a:t>
            </a:r>
            <a:r>
              <a:rPr lang="en-US" sz="2300" dirty="0">
                <a:solidFill>
                  <a:schemeClr val="bg1"/>
                </a:solidFill>
                <a:latin typeface="Minion Pro"/>
              </a:rPr>
              <a:t>After 60 seconds, </a:t>
            </a:r>
            <a:r>
              <a:rPr lang="en-US" sz="2300" dirty="0" smtClean="0">
                <a:solidFill>
                  <a:schemeClr val="bg1"/>
                </a:solidFill>
                <a:latin typeface="Minion Pro"/>
              </a:rPr>
              <a:t>they pass the </a:t>
            </a:r>
            <a:r>
              <a:rPr lang="en-US" sz="2300" dirty="0">
                <a:solidFill>
                  <a:schemeClr val="bg1"/>
                </a:solidFill>
                <a:latin typeface="Minion Pro"/>
              </a:rPr>
              <a:t>book to the player on their left. </a:t>
            </a:r>
            <a:r>
              <a:rPr lang="en-US" sz="2300" dirty="0" smtClean="0">
                <a:solidFill>
                  <a:schemeClr val="bg1"/>
                </a:solidFill>
                <a:latin typeface="Minion Pro"/>
              </a:rPr>
              <a:t>The next student </a:t>
            </a:r>
            <a:r>
              <a:rPr lang="en-US" sz="2300" dirty="0">
                <a:solidFill>
                  <a:schemeClr val="bg1"/>
                </a:solidFill>
                <a:latin typeface="Minion Pro"/>
              </a:rPr>
              <a:t>takes a few seconds to guess in words(s) what they see, and passes again. </a:t>
            </a:r>
            <a:r>
              <a:rPr lang="en-US" sz="2300" dirty="0" smtClean="0">
                <a:solidFill>
                  <a:schemeClr val="bg1"/>
                </a:solidFill>
                <a:latin typeface="Minion Pro"/>
              </a:rPr>
              <a:t>The next student draws the </a:t>
            </a:r>
            <a:r>
              <a:rPr lang="en-US" sz="2300" dirty="0" err="1" smtClean="0">
                <a:solidFill>
                  <a:schemeClr val="bg1"/>
                </a:solidFill>
                <a:latin typeface="Minion Pro"/>
              </a:rPr>
              <a:t>guess.This</a:t>
            </a:r>
            <a:r>
              <a:rPr lang="en-US" sz="2300" dirty="0" smtClean="0">
                <a:solidFill>
                  <a:schemeClr val="bg1"/>
                </a:solidFill>
                <a:latin typeface="Minion Pro"/>
              </a:rPr>
              <a:t> </a:t>
            </a:r>
            <a:r>
              <a:rPr lang="en-US" sz="2300" dirty="0">
                <a:solidFill>
                  <a:schemeClr val="bg1"/>
                </a:solidFill>
                <a:latin typeface="Minion Pro"/>
              </a:rPr>
              <a:t>continues until </a:t>
            </a:r>
            <a:r>
              <a:rPr lang="en-US" sz="2300" dirty="0" smtClean="0">
                <a:solidFill>
                  <a:schemeClr val="bg1"/>
                </a:solidFill>
                <a:latin typeface="Minion Pro"/>
              </a:rPr>
              <a:t>everyone has had a chance to make a guess. It’s </a:t>
            </a:r>
            <a:r>
              <a:rPr lang="en-US" sz="2300" dirty="0">
                <a:solidFill>
                  <a:schemeClr val="bg1"/>
                </a:solidFill>
                <a:latin typeface="Minion Pro"/>
              </a:rPr>
              <a:t>time for The Big Reveal. Everyone shares </a:t>
            </a:r>
            <a:r>
              <a:rPr lang="en-US" sz="2300" dirty="0" smtClean="0">
                <a:solidFill>
                  <a:schemeClr val="bg1"/>
                </a:solidFill>
                <a:latin typeface="Minion Pro"/>
              </a:rPr>
              <a:t>the </a:t>
            </a:r>
            <a:r>
              <a:rPr lang="en-US" sz="2300" dirty="0">
                <a:solidFill>
                  <a:schemeClr val="bg1"/>
                </a:solidFill>
                <a:latin typeface="Minion Pro"/>
              </a:rPr>
              <a:t>book and the hilarious miscommunication is revealed. </a:t>
            </a:r>
            <a:endParaRPr lang="en-US" sz="2300" dirty="0">
              <a:solidFill>
                <a:schemeClr val="bg1"/>
              </a:solidFill>
            </a:endParaRPr>
          </a:p>
        </p:txBody>
      </p:sp>
    </p:spTree>
    <p:extLst>
      <p:ext uri="{BB962C8B-B14F-4D97-AF65-F5344CB8AC3E}">
        <p14:creationId xmlns:p14="http://schemas.microsoft.com/office/powerpoint/2010/main" val="2112547734"/>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img.173zy.com/173zy/game/pic/201012131447319505.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2797"/>
            <a:ext cx="7924800" cy="5952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316578"/>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876800" y="-457200"/>
            <a:ext cx="4059936" cy="5486400"/>
          </a:xfrm>
        </p:spPr>
        <p:txBody>
          <a:bodyPr>
            <a:normAutofit/>
          </a:bodyPr>
          <a:lstStyle/>
          <a:p>
            <a:pPr marL="0" indent="0" algn="ctr">
              <a:buNone/>
            </a:pPr>
            <a:endParaRPr lang="en-US" sz="2000" b="1" i="1" dirty="0" smtClean="0"/>
          </a:p>
          <a:p>
            <a:pPr marL="0" indent="0" algn="ctr">
              <a:buNone/>
            </a:pPr>
            <a:endParaRPr lang="en-US" sz="1200" b="1" i="1" dirty="0"/>
          </a:p>
          <a:p>
            <a:pPr marL="0" indent="0" algn="ctr">
              <a:buNone/>
            </a:pPr>
            <a:r>
              <a:rPr lang="en-US" sz="5400" b="1" i="1" dirty="0" smtClean="0">
                <a:solidFill>
                  <a:schemeClr val="bg1"/>
                </a:solidFill>
              </a:rPr>
              <a:t>The Fourteenth Goldfish</a:t>
            </a:r>
            <a:endParaRPr lang="en-US" sz="4400" b="1" dirty="0" smtClean="0">
              <a:solidFill>
                <a:schemeClr val="bg1"/>
              </a:solidFill>
            </a:endParaRPr>
          </a:p>
          <a:p>
            <a:pPr marL="0" indent="0" algn="ctr">
              <a:buNone/>
            </a:pPr>
            <a:r>
              <a:rPr lang="en-US" sz="4400" b="1" dirty="0" smtClean="0">
                <a:solidFill>
                  <a:schemeClr val="bg1"/>
                </a:solidFill>
              </a:rPr>
              <a:t>by </a:t>
            </a:r>
          </a:p>
          <a:p>
            <a:pPr marL="0" indent="0" algn="ctr">
              <a:buNone/>
            </a:pPr>
            <a:r>
              <a:rPr lang="en-US" sz="4400" b="1" dirty="0" smtClean="0">
                <a:solidFill>
                  <a:schemeClr val="bg1"/>
                </a:solidFill>
              </a:rPr>
              <a:t>Jennifer L. Holm</a:t>
            </a:r>
            <a:endParaRPr lang="en-US" sz="4400" dirty="0">
              <a:solidFill>
                <a:schemeClr val="bg1"/>
              </a:solidFill>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397338"/>
            <a:ext cx="3962400" cy="6079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495800" y="5105400"/>
            <a:ext cx="4572000" cy="923330"/>
          </a:xfrm>
          <a:prstGeom prst="rect">
            <a:avLst/>
          </a:prstGeom>
        </p:spPr>
        <p:txBody>
          <a:bodyPr>
            <a:spAutoFit/>
          </a:bodyPr>
          <a:lstStyle/>
          <a:p>
            <a:pPr algn="ctr"/>
            <a:r>
              <a:rPr lang="en-US" kern="1400" dirty="0">
                <a:solidFill>
                  <a:srgbClr val="000000"/>
                </a:solidFill>
                <a:latin typeface="Times New Roman"/>
              </a:rPr>
              <a:t>Ellie’s life gets complicated when her grandfather discovers how to reverse aging.</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809810180"/>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243513"/>
            <a:ext cx="8610600" cy="3985706"/>
          </a:xfrm>
          <a:prstGeom prst="rect">
            <a:avLst/>
          </a:prstGeom>
        </p:spPr>
        <p:txBody>
          <a:bodyPr wrap="square">
            <a:spAutoFit/>
          </a:bodyPr>
          <a:lstStyle/>
          <a:p>
            <a:pPr marL="285750" indent="-285750">
              <a:buFont typeface="Arial" panose="020B0604020202020204" pitchFamily="34" charset="0"/>
              <a:buChar char="•"/>
            </a:pPr>
            <a:r>
              <a:rPr lang="en-US" sz="2300" dirty="0" smtClean="0">
                <a:solidFill>
                  <a:schemeClr val="bg1"/>
                </a:solidFill>
                <a:latin typeface="Minion Pro"/>
              </a:rPr>
              <a:t>Talk about the history of medicine.</a:t>
            </a:r>
          </a:p>
          <a:p>
            <a:pPr marL="285750" indent="-285750">
              <a:buFont typeface="Arial" panose="020B0604020202020204" pitchFamily="34" charset="0"/>
              <a:buChar char="•"/>
            </a:pPr>
            <a:r>
              <a:rPr lang="en-US" sz="2300" dirty="0" smtClean="0">
                <a:solidFill>
                  <a:schemeClr val="bg1"/>
                </a:solidFill>
                <a:latin typeface="Minion Pro"/>
              </a:rPr>
              <a:t>Explore different scientists mentioned in the book; Curie, Salk, and Oppenheimer.</a:t>
            </a:r>
          </a:p>
          <a:p>
            <a:pPr marL="285750" indent="-285750">
              <a:buFont typeface="Arial" panose="020B0604020202020204" pitchFamily="34" charset="0"/>
              <a:buChar char="•"/>
            </a:pPr>
            <a:r>
              <a:rPr lang="en-US" sz="2300" dirty="0">
                <a:solidFill>
                  <a:schemeClr val="bg1"/>
                </a:solidFill>
                <a:latin typeface="Minion Pro"/>
                <a:hlinkClick r:id="rId2"/>
              </a:rPr>
              <a:t>http://</a:t>
            </a:r>
            <a:r>
              <a:rPr lang="en-US" sz="2300" dirty="0" smtClean="0">
                <a:solidFill>
                  <a:schemeClr val="bg1"/>
                </a:solidFill>
                <a:latin typeface="Minion Pro"/>
                <a:hlinkClick r:id="rId2"/>
              </a:rPr>
              <a:t>freesciencefairproject.com/projects/mold_experiment.html</a:t>
            </a:r>
            <a:r>
              <a:rPr lang="en-US" sz="2300" dirty="0" smtClean="0">
                <a:solidFill>
                  <a:schemeClr val="bg1"/>
                </a:solidFill>
                <a:latin typeface="Minion Pro"/>
              </a:rPr>
              <a:t> (Experiment on mold)</a:t>
            </a:r>
          </a:p>
          <a:p>
            <a:pPr marL="285750" indent="-285750">
              <a:buFont typeface="Arial" panose="020B0604020202020204" pitchFamily="34" charset="0"/>
              <a:buChar char="•"/>
            </a:pPr>
            <a:r>
              <a:rPr lang="en-US" sz="2300" dirty="0">
                <a:solidFill>
                  <a:schemeClr val="bg1"/>
                </a:solidFill>
                <a:latin typeface="Minion Pro"/>
                <a:hlinkClick r:id="rId3"/>
              </a:rPr>
              <a:t>http://</a:t>
            </a:r>
            <a:r>
              <a:rPr lang="en-US" sz="2300" dirty="0" smtClean="0">
                <a:solidFill>
                  <a:schemeClr val="bg1"/>
                </a:solidFill>
                <a:latin typeface="Minion Pro"/>
                <a:hlinkClick r:id="rId3"/>
              </a:rPr>
              <a:t>globalreadaloud.wikispaces.com/Fourteenth+Goldfish+Page</a:t>
            </a:r>
            <a:endParaRPr lang="en-US" sz="2300" dirty="0" smtClean="0">
              <a:solidFill>
                <a:schemeClr val="bg1"/>
              </a:solidFill>
              <a:latin typeface="Minion Pro"/>
            </a:endParaRPr>
          </a:p>
          <a:p>
            <a:r>
              <a:rPr lang="en-US" sz="2300" dirty="0" smtClean="0">
                <a:solidFill>
                  <a:schemeClr val="bg1"/>
                </a:solidFill>
                <a:latin typeface="Minion Pro"/>
              </a:rPr>
              <a:t>This website contains a lot of information including a teaching guide, classroom predictions, science articles, articles on jellyfish, videos, etc.</a:t>
            </a:r>
          </a:p>
          <a:p>
            <a:endParaRPr lang="en-US" sz="2300" dirty="0">
              <a:solidFill>
                <a:schemeClr val="bg1"/>
              </a:solidFill>
            </a:endParaRPr>
          </a:p>
        </p:txBody>
      </p:sp>
    </p:spTree>
    <p:extLst>
      <p:ext uri="{BB962C8B-B14F-4D97-AF65-F5344CB8AC3E}">
        <p14:creationId xmlns:p14="http://schemas.microsoft.com/office/powerpoint/2010/main" val="1727238256"/>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648200" y="609600"/>
            <a:ext cx="4059936" cy="5486400"/>
          </a:xfrm>
        </p:spPr>
        <p:txBody>
          <a:bodyPr>
            <a:normAutofit/>
          </a:bodyPr>
          <a:lstStyle/>
          <a:p>
            <a:pPr marL="0" indent="0" algn="ctr">
              <a:buNone/>
            </a:pPr>
            <a:endParaRPr lang="en-US" sz="5400" b="1" i="1" dirty="0" smtClean="0"/>
          </a:p>
          <a:p>
            <a:pPr marL="0" indent="0" algn="ctr">
              <a:buNone/>
            </a:pPr>
            <a:r>
              <a:rPr lang="en-US" sz="5400" b="1" i="1" dirty="0" err="1" smtClean="0">
                <a:solidFill>
                  <a:schemeClr val="bg1"/>
                </a:solidFill>
              </a:rPr>
              <a:t>Frostborn</a:t>
            </a:r>
            <a:endParaRPr lang="en-US" sz="5400" b="1" i="1" dirty="0" smtClean="0">
              <a:solidFill>
                <a:schemeClr val="bg1"/>
              </a:solidFill>
            </a:endParaRPr>
          </a:p>
          <a:p>
            <a:pPr marL="0" indent="0" algn="ctr">
              <a:buNone/>
            </a:pPr>
            <a:r>
              <a:rPr lang="en-US" sz="4400" b="1" dirty="0" smtClean="0">
                <a:solidFill>
                  <a:schemeClr val="bg1"/>
                </a:solidFill>
              </a:rPr>
              <a:t>by </a:t>
            </a:r>
            <a:endParaRPr lang="en-US" sz="4400" b="1" dirty="0">
              <a:solidFill>
                <a:schemeClr val="bg1"/>
              </a:solidFill>
            </a:endParaRPr>
          </a:p>
          <a:p>
            <a:pPr marL="0" indent="0" algn="ctr">
              <a:buNone/>
            </a:pPr>
            <a:r>
              <a:rPr lang="en-US" sz="4400" b="1" dirty="0" smtClean="0">
                <a:solidFill>
                  <a:schemeClr val="bg1"/>
                </a:solidFill>
              </a:rPr>
              <a:t>Lou        Anders</a:t>
            </a:r>
            <a:endParaRPr lang="en-US" sz="4400" dirty="0">
              <a:solidFill>
                <a:schemeClr val="bg1"/>
              </a:solidFill>
            </a:endParaRPr>
          </a:p>
          <a:p>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457200"/>
            <a:ext cx="3810000" cy="60194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495800" y="4876800"/>
            <a:ext cx="4572000" cy="1200329"/>
          </a:xfrm>
          <a:prstGeom prst="rect">
            <a:avLst/>
          </a:prstGeom>
        </p:spPr>
        <p:txBody>
          <a:bodyPr>
            <a:spAutoFit/>
          </a:bodyPr>
          <a:lstStyle/>
          <a:p>
            <a:pPr algn="ctr"/>
            <a:r>
              <a:rPr lang="en-US" kern="1400" dirty="0">
                <a:solidFill>
                  <a:srgbClr val="000000"/>
                </a:solidFill>
                <a:latin typeface="Times New Roman"/>
              </a:rPr>
              <a:t>When a family tragedy strikes, </a:t>
            </a:r>
            <a:r>
              <a:rPr lang="en-US" kern="1400" dirty="0" err="1">
                <a:solidFill>
                  <a:srgbClr val="000000"/>
                </a:solidFill>
                <a:latin typeface="Times New Roman"/>
              </a:rPr>
              <a:t>Karn</a:t>
            </a:r>
            <a:r>
              <a:rPr lang="en-US" kern="1400" dirty="0">
                <a:solidFill>
                  <a:srgbClr val="000000"/>
                </a:solidFill>
                <a:latin typeface="Times New Roman"/>
              </a:rPr>
              <a:t> flees into the wilderness where he befriends a young frost giant.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4009677875"/>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sz="2800" u="sng" dirty="0" smtClean="0">
                <a:hlinkClick r:id="rId2"/>
              </a:rPr>
              <a:t>http</a:t>
            </a:r>
            <a:r>
              <a:rPr lang="en-US" sz="2800" u="sng" dirty="0">
                <a:hlinkClick r:id="rId2"/>
              </a:rPr>
              <a:t>://</a:t>
            </a:r>
            <a:r>
              <a:rPr lang="en-US" sz="2800" u="sng" dirty="0" smtClean="0">
                <a:hlinkClick r:id="rId2"/>
              </a:rPr>
              <a:t>www.thronesandbones.com/content/uploads/2014/07/Frostborn_Educator_Guide.pdf</a:t>
            </a:r>
            <a:r>
              <a:rPr lang="en-US" sz="2800" u="sng" dirty="0"/>
              <a:t> </a:t>
            </a:r>
            <a:r>
              <a:rPr lang="en-US" sz="2800" u="sng" dirty="0">
                <a:solidFill>
                  <a:schemeClr val="bg1"/>
                </a:solidFill>
              </a:rPr>
              <a:t> </a:t>
            </a:r>
            <a:r>
              <a:rPr lang="en-US" sz="2800" dirty="0" smtClean="0">
                <a:solidFill>
                  <a:schemeClr val="bg1"/>
                </a:solidFill>
              </a:rPr>
              <a:t>(Guide)</a:t>
            </a:r>
          </a:p>
          <a:p>
            <a:r>
              <a:rPr lang="en-US" sz="2800" dirty="0" smtClean="0">
                <a:solidFill>
                  <a:schemeClr val="bg1"/>
                </a:solidFill>
                <a:latin typeface="Minion Pro"/>
              </a:rPr>
              <a:t>Do a Vikings project</a:t>
            </a:r>
          </a:p>
          <a:p>
            <a:r>
              <a:rPr lang="en-US" sz="2800" dirty="0" smtClean="0">
                <a:solidFill>
                  <a:schemeClr val="bg1"/>
                </a:solidFill>
                <a:latin typeface="Minion Pro"/>
              </a:rPr>
              <a:t>Make your own board game like the one in the book.</a:t>
            </a:r>
          </a:p>
          <a:p>
            <a:r>
              <a:rPr lang="en-US" sz="2800" dirty="0" smtClean="0">
                <a:solidFill>
                  <a:schemeClr val="bg1"/>
                </a:solidFill>
                <a:latin typeface="Minion Pro"/>
              </a:rPr>
              <a:t>Make a map from the story.</a:t>
            </a:r>
          </a:p>
          <a:p>
            <a:r>
              <a:rPr lang="en-US" sz="2800" dirty="0" smtClean="0">
                <a:solidFill>
                  <a:schemeClr val="bg1"/>
                </a:solidFill>
                <a:latin typeface="Minion Pro"/>
              </a:rPr>
              <a:t>Character sketches.</a:t>
            </a:r>
          </a:p>
          <a:p>
            <a:r>
              <a:rPr lang="en-US" sz="2800" dirty="0" smtClean="0">
                <a:solidFill>
                  <a:schemeClr val="bg1"/>
                </a:solidFill>
                <a:latin typeface="Minion Pro"/>
              </a:rPr>
              <a:t>Make up your own Viking Village.  </a:t>
            </a:r>
          </a:p>
          <a:p>
            <a:r>
              <a:rPr lang="en-US" sz="2800" dirty="0" smtClean="0">
                <a:solidFill>
                  <a:schemeClr val="bg1"/>
                </a:solidFill>
                <a:latin typeface="Minion Pro"/>
              </a:rPr>
              <a:t>Make a playlist for the book. </a:t>
            </a:r>
          </a:p>
          <a:p>
            <a:endParaRPr lang="en-US" sz="2800" dirty="0" smtClean="0">
              <a:solidFill>
                <a:schemeClr val="bg1"/>
              </a:solidFill>
              <a:latin typeface="Minion Pro"/>
            </a:endParaRPr>
          </a:p>
          <a:p>
            <a:pPr marL="0" indent="0">
              <a:buNone/>
            </a:pPr>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dirty="0"/>
          </a:p>
        </p:txBody>
      </p:sp>
    </p:spTree>
    <p:extLst>
      <p:ext uri="{BB962C8B-B14F-4D97-AF65-F5344CB8AC3E}">
        <p14:creationId xmlns:p14="http://schemas.microsoft.com/office/powerpoint/2010/main" val="3153400946"/>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084064" y="76200"/>
            <a:ext cx="4059936" cy="5486400"/>
          </a:xfrm>
        </p:spPr>
        <p:txBody>
          <a:bodyPr>
            <a:normAutofit fontScale="85000" lnSpcReduction="20000"/>
          </a:bodyPr>
          <a:lstStyle/>
          <a:p>
            <a:pPr marL="0" indent="0" algn="ctr">
              <a:buNone/>
            </a:pPr>
            <a:endParaRPr lang="en-US" sz="2000" b="1" i="1" dirty="0" smtClean="0"/>
          </a:p>
          <a:p>
            <a:pPr marL="0" indent="0" algn="ctr">
              <a:buNone/>
            </a:pPr>
            <a:r>
              <a:rPr lang="en-US" sz="5400" b="1" i="1" dirty="0" smtClean="0">
                <a:solidFill>
                  <a:schemeClr val="bg1"/>
                </a:solidFill>
              </a:rPr>
              <a:t>The Great Trouble: </a:t>
            </a:r>
          </a:p>
          <a:p>
            <a:pPr marL="0" indent="0" algn="ctr">
              <a:buNone/>
            </a:pPr>
            <a:r>
              <a:rPr lang="en-US" sz="4600" b="1" i="1" dirty="0" smtClean="0">
                <a:solidFill>
                  <a:schemeClr val="bg1"/>
                </a:solidFill>
              </a:rPr>
              <a:t>A Mystery of London, the Blue Death, and a Boy Called Eel</a:t>
            </a:r>
            <a:endParaRPr lang="en-US" sz="4600" b="1" dirty="0">
              <a:solidFill>
                <a:schemeClr val="bg1"/>
              </a:solidFill>
            </a:endParaRPr>
          </a:p>
          <a:p>
            <a:pPr marL="0" indent="0" algn="ctr">
              <a:buNone/>
            </a:pPr>
            <a:endParaRPr lang="en-US" sz="2100" b="1" dirty="0" smtClean="0">
              <a:solidFill>
                <a:schemeClr val="bg1"/>
              </a:solidFill>
            </a:endParaRPr>
          </a:p>
          <a:p>
            <a:pPr marL="0" indent="0" algn="ctr">
              <a:buNone/>
            </a:pPr>
            <a:r>
              <a:rPr lang="en-US" sz="4400" b="1" dirty="0" smtClean="0">
                <a:solidFill>
                  <a:schemeClr val="bg1"/>
                </a:solidFill>
              </a:rPr>
              <a:t>by </a:t>
            </a:r>
            <a:endParaRPr lang="en-US" sz="4400" b="1" dirty="0">
              <a:solidFill>
                <a:schemeClr val="bg1"/>
              </a:solidFill>
            </a:endParaRPr>
          </a:p>
          <a:p>
            <a:pPr marL="0" indent="0" algn="ctr">
              <a:buNone/>
            </a:pPr>
            <a:r>
              <a:rPr lang="en-US" sz="4400" b="1" dirty="0" smtClean="0">
                <a:solidFill>
                  <a:schemeClr val="bg1"/>
                </a:solidFill>
              </a:rPr>
              <a:t>Deborah Hopkinson</a:t>
            </a:r>
            <a:endParaRPr lang="en-US" sz="4400" dirty="0">
              <a:solidFill>
                <a:schemeClr val="bg1"/>
              </a:solidFill>
            </a:endParaRPr>
          </a:p>
          <a:p>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471152"/>
            <a:ext cx="3962399" cy="59296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565210" y="5334000"/>
            <a:ext cx="4572000" cy="1200329"/>
          </a:xfrm>
          <a:prstGeom prst="rect">
            <a:avLst/>
          </a:prstGeom>
        </p:spPr>
        <p:txBody>
          <a:bodyPr>
            <a:spAutoFit/>
          </a:bodyPr>
          <a:lstStyle/>
          <a:p>
            <a:pPr algn="ctr"/>
            <a:r>
              <a:rPr lang="en-US" kern="1400" dirty="0">
                <a:solidFill>
                  <a:srgbClr val="000000"/>
                </a:solidFill>
                <a:latin typeface="Times New Roman"/>
              </a:rPr>
              <a:t>In 1854 a young orphan assists Dr. Snow to find the cause of the cholera outbreak in London.</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419146600"/>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txBox="1">
            <a:spLocks/>
          </p:cNvSpPr>
          <p:nvPr/>
        </p:nvSpPr>
        <p:spPr>
          <a:xfrm>
            <a:off x="152400" y="609600"/>
            <a:ext cx="8915400" cy="5486400"/>
          </a:xfrm>
          <a:prstGeom prst="rect">
            <a:avLst/>
          </a:prstGeom>
        </p:spPr>
        <p:txBody>
          <a:bodyPr>
            <a:normAutofit lnSpcReduction="10000"/>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sz="2800" dirty="0" smtClean="0">
                <a:solidFill>
                  <a:schemeClr val="bg1"/>
                </a:solidFill>
                <a:latin typeface="Minion Pro"/>
              </a:rPr>
              <a:t>Look at the World </a:t>
            </a:r>
            <a:r>
              <a:rPr lang="en-US" sz="2800" dirty="0">
                <a:solidFill>
                  <a:schemeClr val="bg1"/>
                </a:solidFill>
                <a:latin typeface="Minion Pro"/>
              </a:rPr>
              <a:t>Health Organization </a:t>
            </a:r>
            <a:r>
              <a:rPr lang="en-US" sz="2800" dirty="0" smtClean="0">
                <a:solidFill>
                  <a:schemeClr val="bg1"/>
                </a:solidFill>
                <a:latin typeface="Minion Pro"/>
              </a:rPr>
              <a:t>and </a:t>
            </a:r>
            <a:r>
              <a:rPr lang="en-US" sz="2800" dirty="0">
                <a:solidFill>
                  <a:schemeClr val="bg1"/>
                </a:solidFill>
                <a:latin typeface="Minion Pro"/>
              </a:rPr>
              <a:t>the Centers for </a:t>
            </a:r>
            <a:r>
              <a:rPr lang="en-US" sz="2800" dirty="0" smtClean="0">
                <a:solidFill>
                  <a:schemeClr val="bg1"/>
                </a:solidFill>
                <a:latin typeface="Minion Pro"/>
              </a:rPr>
              <a:t>Disease Control </a:t>
            </a:r>
            <a:r>
              <a:rPr lang="en-US" sz="2800" dirty="0">
                <a:solidFill>
                  <a:schemeClr val="bg1"/>
                </a:solidFill>
                <a:latin typeface="Minion Pro"/>
              </a:rPr>
              <a:t>and Prevention (cdc.gov).</a:t>
            </a:r>
          </a:p>
          <a:p>
            <a:r>
              <a:rPr lang="en-US" sz="2800" dirty="0">
                <a:solidFill>
                  <a:schemeClr val="bg1"/>
                </a:solidFill>
                <a:latin typeface="Minion Pro"/>
              </a:rPr>
              <a:t>What is the role of each </a:t>
            </a:r>
            <a:r>
              <a:rPr lang="en-US" sz="2800" dirty="0" smtClean="0">
                <a:solidFill>
                  <a:schemeClr val="bg1"/>
                </a:solidFill>
                <a:latin typeface="Minion Pro"/>
              </a:rPr>
              <a:t>organization in </a:t>
            </a:r>
            <a:r>
              <a:rPr lang="en-US" sz="2800" dirty="0">
                <a:solidFill>
                  <a:schemeClr val="bg1"/>
                </a:solidFill>
                <a:latin typeface="Minion Pro"/>
              </a:rPr>
              <a:t>managing epidemics </a:t>
            </a:r>
            <a:r>
              <a:rPr lang="en-US" sz="2800" dirty="0" smtClean="0">
                <a:solidFill>
                  <a:schemeClr val="bg1"/>
                </a:solidFill>
                <a:latin typeface="Minion Pro"/>
              </a:rPr>
              <a:t>and pandemics</a:t>
            </a:r>
            <a:r>
              <a:rPr lang="en-US" sz="2800" dirty="0">
                <a:solidFill>
                  <a:schemeClr val="bg1"/>
                </a:solidFill>
                <a:latin typeface="Minion Pro"/>
              </a:rPr>
              <a:t>? What </a:t>
            </a:r>
            <a:r>
              <a:rPr lang="en-US" sz="2800" dirty="0" smtClean="0">
                <a:solidFill>
                  <a:schemeClr val="bg1"/>
                </a:solidFill>
                <a:latin typeface="Minion Pro"/>
              </a:rPr>
              <a:t>are some current epidemics?</a:t>
            </a:r>
          </a:p>
          <a:p>
            <a:r>
              <a:rPr lang="en-US" sz="2800" dirty="0">
                <a:solidFill>
                  <a:schemeClr val="bg1"/>
                </a:solidFill>
                <a:latin typeface="Minion Pro"/>
                <a:hlinkClick r:id="rId2"/>
              </a:rPr>
              <a:t>http://</a:t>
            </a:r>
            <a:r>
              <a:rPr lang="en-US" sz="2800" dirty="0" smtClean="0">
                <a:solidFill>
                  <a:schemeClr val="bg1"/>
                </a:solidFill>
                <a:latin typeface="Minion Pro"/>
                <a:hlinkClick r:id="rId2"/>
              </a:rPr>
              <a:t>www.randomhouse.com/teachers/wp-content/uploads/2013/07/GreatTrouble_EG_WEB.pdf</a:t>
            </a:r>
            <a:endParaRPr lang="en-US" sz="2800" dirty="0" smtClean="0">
              <a:solidFill>
                <a:schemeClr val="bg1"/>
              </a:solidFill>
              <a:latin typeface="Minion Pro"/>
            </a:endParaRPr>
          </a:p>
          <a:p>
            <a:r>
              <a:rPr lang="en-US" sz="2800" u="sng" dirty="0">
                <a:hlinkClick r:id="rId3"/>
              </a:rPr>
              <a:t>http://classroombookshelf.blogspot.co.uk/2013/10/the-great-trouble-mystery-of-london.html</a:t>
            </a:r>
            <a:endParaRPr lang="en-US" sz="2800" dirty="0"/>
          </a:p>
          <a:p>
            <a:r>
              <a:rPr lang="en-US" sz="2800" dirty="0">
                <a:solidFill>
                  <a:schemeClr val="bg1"/>
                </a:solidFill>
                <a:latin typeface="Minion Pro"/>
                <a:hlinkClick r:id="rId4"/>
              </a:rPr>
              <a:t>http://</a:t>
            </a:r>
            <a:r>
              <a:rPr lang="en-US" sz="2800" dirty="0" smtClean="0">
                <a:solidFill>
                  <a:schemeClr val="bg1"/>
                </a:solidFill>
                <a:latin typeface="Minion Pro"/>
                <a:hlinkClick r:id="rId4"/>
              </a:rPr>
              <a:t>www.teachingbooks.net/media/pdf/YHBA/GreatTrouble.pdf</a:t>
            </a:r>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a:solidFill>
                <a:schemeClr val="bg1"/>
              </a:solidFill>
              <a:latin typeface="Minion Pro"/>
            </a:endParaRPr>
          </a:p>
          <a:p>
            <a:pPr marL="0" indent="0">
              <a:buNone/>
            </a:pPr>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dirty="0"/>
          </a:p>
        </p:txBody>
      </p:sp>
    </p:spTree>
    <p:extLst>
      <p:ext uri="{BB962C8B-B14F-4D97-AF65-F5344CB8AC3E}">
        <p14:creationId xmlns:p14="http://schemas.microsoft.com/office/powerpoint/2010/main" val="1276940644"/>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800600" y="-609600"/>
            <a:ext cx="4059936" cy="6172200"/>
          </a:xfrm>
        </p:spPr>
        <p:txBody>
          <a:bodyPr>
            <a:normAutofit/>
          </a:bodyPr>
          <a:lstStyle/>
          <a:p>
            <a:pPr marL="0" indent="0" algn="ctr">
              <a:buNone/>
            </a:pPr>
            <a:endParaRPr lang="en-US" sz="5400" b="1" i="1" dirty="0" smtClean="0"/>
          </a:p>
          <a:p>
            <a:pPr marL="0" indent="0" algn="ctr">
              <a:buNone/>
            </a:pPr>
            <a:r>
              <a:rPr lang="en-US" sz="5400" b="1" i="1" dirty="0" smtClean="0">
                <a:solidFill>
                  <a:schemeClr val="bg1"/>
                </a:solidFill>
              </a:rPr>
              <a:t>Loot: </a:t>
            </a:r>
          </a:p>
          <a:p>
            <a:pPr marL="0" indent="0" algn="ctr">
              <a:buNone/>
            </a:pPr>
            <a:r>
              <a:rPr lang="en-US" sz="4300" b="1" i="1" dirty="0" smtClean="0">
                <a:solidFill>
                  <a:schemeClr val="bg1"/>
                </a:solidFill>
              </a:rPr>
              <a:t>How to Steal a Fortune</a:t>
            </a:r>
            <a:endParaRPr lang="en-US" sz="4300" b="1" dirty="0">
              <a:solidFill>
                <a:schemeClr val="bg1"/>
              </a:solidFill>
            </a:endParaRPr>
          </a:p>
          <a:p>
            <a:pPr marL="0" indent="0" algn="ctr">
              <a:buNone/>
            </a:pPr>
            <a:r>
              <a:rPr lang="en-US" sz="4400" b="1" dirty="0">
                <a:solidFill>
                  <a:schemeClr val="bg1"/>
                </a:solidFill>
              </a:rPr>
              <a:t>by </a:t>
            </a:r>
          </a:p>
          <a:p>
            <a:pPr marL="0" indent="0" algn="ctr">
              <a:buNone/>
            </a:pPr>
            <a:r>
              <a:rPr lang="en-US" sz="4400" b="1" dirty="0" smtClean="0">
                <a:solidFill>
                  <a:schemeClr val="bg1"/>
                </a:solidFill>
              </a:rPr>
              <a:t>Jude      Watson</a:t>
            </a:r>
            <a:endParaRPr lang="en-US" sz="4400" dirty="0">
              <a:solidFill>
                <a:schemeClr val="bg1"/>
              </a:solidFill>
            </a:endParaRPr>
          </a:p>
          <a:p>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381000"/>
            <a:ext cx="3979163" cy="60953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547103" y="5029200"/>
            <a:ext cx="4572000" cy="923330"/>
          </a:xfrm>
          <a:prstGeom prst="rect">
            <a:avLst/>
          </a:prstGeom>
        </p:spPr>
        <p:txBody>
          <a:bodyPr>
            <a:spAutoFit/>
          </a:bodyPr>
          <a:lstStyle/>
          <a:p>
            <a:pPr algn="ctr"/>
            <a:r>
              <a:rPr lang="en-US" kern="1400" dirty="0">
                <a:solidFill>
                  <a:srgbClr val="000000"/>
                </a:solidFill>
                <a:latin typeface="Times New Roman"/>
              </a:rPr>
              <a:t>March uncovers family secrets when his burglar father meets an untimely end.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928995168"/>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Get some used books that the kids can write all over to make their own story.</a:t>
            </a:r>
          </a:p>
          <a:p>
            <a:pPr>
              <a:buClr>
                <a:srgbClr val="9CB084"/>
              </a:buClr>
            </a:pPr>
            <a:r>
              <a:rPr lang="en-US" sz="2800" dirty="0" smtClean="0">
                <a:solidFill>
                  <a:prstClr val="black"/>
                </a:solidFill>
                <a:latin typeface="Minion Pro"/>
              </a:rPr>
              <a:t>Talk about book mash ups</a:t>
            </a:r>
          </a:p>
          <a:p>
            <a:pPr>
              <a:buClr>
                <a:srgbClr val="9CB084"/>
              </a:buClr>
            </a:pPr>
            <a:r>
              <a:rPr lang="en-US" sz="2800" dirty="0">
                <a:solidFill>
                  <a:schemeClr val="bg1"/>
                </a:solidFill>
                <a:latin typeface="Minion Pro"/>
                <a:hlinkClick r:id="rId2"/>
              </a:rPr>
              <a:t>http://</a:t>
            </a:r>
            <a:r>
              <a:rPr lang="en-US" sz="2800" dirty="0" smtClean="0">
                <a:solidFill>
                  <a:schemeClr val="bg1"/>
                </a:solidFill>
                <a:latin typeface="Minion Pro"/>
                <a:hlinkClick r:id="rId2"/>
              </a:rPr>
              <a:t>mybirthdaybunny.com/wp-content/uploads/2013/09/Battle-Bunny-Guide.pdf</a:t>
            </a:r>
            <a:endParaRPr lang="en-US" sz="2800" dirty="0" smtClean="0">
              <a:solidFill>
                <a:schemeClr val="bg1"/>
              </a:solidFill>
              <a:latin typeface="Minion Pro"/>
            </a:endParaRPr>
          </a:p>
          <a:p>
            <a:pPr marL="0" indent="0">
              <a:buClr>
                <a:srgbClr val="9CB084"/>
              </a:buClr>
              <a:buNone/>
            </a:pPr>
            <a:r>
              <a:rPr lang="en-US" sz="2800" dirty="0">
                <a:solidFill>
                  <a:schemeClr val="bg1"/>
                </a:solidFill>
                <a:latin typeface="Minion Pro"/>
              </a:rPr>
              <a:t> </a:t>
            </a:r>
            <a:r>
              <a:rPr lang="en-US" sz="2800" dirty="0" smtClean="0">
                <a:solidFill>
                  <a:schemeClr val="bg1"/>
                </a:solidFill>
                <a:latin typeface="Minion Pro"/>
              </a:rPr>
              <a:t>  (Questions and activities)</a:t>
            </a:r>
          </a:p>
          <a:p>
            <a:pPr marL="0" indent="0">
              <a:buClr>
                <a:srgbClr val="9CB084"/>
              </a:buClr>
              <a:buNone/>
            </a:pPr>
            <a:endParaRPr lang="en-US" dirty="0">
              <a:solidFill>
                <a:prstClr val="white"/>
              </a:solidFill>
              <a:latin typeface="Constantia"/>
            </a:endParaRPr>
          </a:p>
        </p:txBody>
      </p:sp>
    </p:spTree>
    <p:extLst>
      <p:ext uri="{BB962C8B-B14F-4D97-AF65-F5344CB8AC3E}">
        <p14:creationId xmlns:p14="http://schemas.microsoft.com/office/powerpoint/2010/main" val="2337893081"/>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sz="2800" dirty="0" smtClean="0">
                <a:solidFill>
                  <a:schemeClr val="bg1"/>
                </a:solidFill>
                <a:latin typeface="Minion Pro"/>
              </a:rPr>
              <a:t>Do a jewelry making craft.</a:t>
            </a:r>
          </a:p>
          <a:p>
            <a:r>
              <a:rPr lang="en-US" sz="2800" dirty="0" smtClean="0">
                <a:solidFill>
                  <a:schemeClr val="bg1"/>
                </a:solidFill>
                <a:latin typeface="Minion Pro"/>
              </a:rPr>
              <a:t>Scavenger hunt to find the treasure. The students can draw a map to get to it.</a:t>
            </a:r>
          </a:p>
          <a:p>
            <a:r>
              <a:rPr lang="en-US" sz="2800" u="sng" dirty="0">
                <a:hlinkClick r:id="rId2"/>
              </a:rPr>
              <a:t>http://</a:t>
            </a:r>
            <a:r>
              <a:rPr lang="en-US" sz="2800" u="sng" dirty="0" smtClean="0">
                <a:hlinkClick r:id="rId2"/>
              </a:rPr>
              <a:t>www.scholastic.com/bookfairs/sites/default/files/pdfs/349185_loot.pdf</a:t>
            </a:r>
            <a:endParaRPr lang="en-US" sz="2800" u="sng" dirty="0" smtClean="0"/>
          </a:p>
          <a:p>
            <a:r>
              <a:rPr lang="en-US" sz="2800" u="sng" dirty="0">
                <a:hlinkClick r:id="rId3"/>
              </a:rPr>
              <a:t>http://www.scholastic.com/teachers/lesson-plan/discussion-questions-loot-jude-watson</a:t>
            </a:r>
            <a:endParaRPr lang="en-US" sz="2800" dirty="0"/>
          </a:p>
          <a:p>
            <a:endParaRPr lang="en-US" sz="2800" dirty="0"/>
          </a:p>
          <a:p>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a:solidFill>
                <a:schemeClr val="bg1"/>
              </a:solidFill>
              <a:latin typeface="Minion Pro"/>
            </a:endParaRPr>
          </a:p>
          <a:p>
            <a:pPr marL="0" indent="0">
              <a:buNone/>
            </a:pPr>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dirty="0"/>
          </a:p>
        </p:txBody>
      </p:sp>
    </p:spTree>
    <p:extLst>
      <p:ext uri="{BB962C8B-B14F-4D97-AF65-F5344CB8AC3E}">
        <p14:creationId xmlns:p14="http://schemas.microsoft.com/office/powerpoint/2010/main" val="1768623326"/>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ecx.images-amazon.com/images/I/515-OIxesNL._SX329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4191000" cy="631815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81000"/>
            <a:ext cx="4181475"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29137" y="4800600"/>
            <a:ext cx="4572000" cy="923330"/>
          </a:xfrm>
          <a:prstGeom prst="rect">
            <a:avLst/>
          </a:prstGeom>
        </p:spPr>
        <p:txBody>
          <a:bodyPr>
            <a:spAutoFit/>
          </a:bodyPr>
          <a:lstStyle/>
          <a:p>
            <a:pPr algn="ctr"/>
            <a:r>
              <a:rPr lang="en-US" kern="1400" dirty="0">
                <a:solidFill>
                  <a:srgbClr val="000000"/>
                </a:solidFill>
                <a:latin typeface="Times New Roman"/>
              </a:rPr>
              <a:t>Two Irish orphans face an ancient curse when they begin work at a crumbling English manor.</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320475942"/>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457200" y="990600"/>
            <a:ext cx="8305800" cy="3852204"/>
          </a:xfrm>
        </p:spPr>
        <p:txBody>
          <a:bodyPr/>
          <a:lstStyle/>
          <a:p>
            <a:pPr marL="342900" indent="-342900" algn="l">
              <a:buFont typeface="Arial" panose="020B0604020202020204" pitchFamily="34" charset="0"/>
              <a:buChar char="•"/>
            </a:pPr>
            <a:r>
              <a:rPr lang="en-US" sz="2800" dirty="0">
                <a:solidFill>
                  <a:schemeClr val="bg1"/>
                </a:solidFill>
                <a:latin typeface="Minion Pro"/>
                <a:hlinkClick r:id="rId2"/>
              </a:rPr>
              <a:t>http://</a:t>
            </a:r>
            <a:r>
              <a:rPr lang="en-US" sz="2800" dirty="0" smtClean="0">
                <a:solidFill>
                  <a:schemeClr val="bg1"/>
                </a:solidFill>
                <a:latin typeface="Minion Pro"/>
                <a:hlinkClick r:id="rId2"/>
              </a:rPr>
              <a:t>www.teachingbooks.net/tb.cgi?tid=41123&amp;a=1</a:t>
            </a:r>
            <a:endParaRPr lang="en-US" sz="2800" dirty="0" smtClean="0">
              <a:solidFill>
                <a:schemeClr val="bg1"/>
              </a:solidFill>
              <a:latin typeface="Minion Pro"/>
            </a:endParaRPr>
          </a:p>
          <a:p>
            <a:pPr algn="l"/>
            <a:r>
              <a:rPr lang="en-US" sz="2800" dirty="0">
                <a:solidFill>
                  <a:schemeClr val="bg1"/>
                </a:solidFill>
                <a:latin typeface="Minion Pro"/>
              </a:rPr>
              <a:t> </a:t>
            </a:r>
            <a:r>
              <a:rPr lang="en-US" sz="2800" dirty="0" smtClean="0">
                <a:solidFill>
                  <a:schemeClr val="bg1"/>
                </a:solidFill>
                <a:latin typeface="Minion Pro"/>
              </a:rPr>
              <a:t>  (Reader’s Theater and discussion questions)</a:t>
            </a:r>
          </a:p>
          <a:p>
            <a:pPr marL="342900" indent="-342900" algn="l">
              <a:buFont typeface="Arial" panose="020B0604020202020204" pitchFamily="34" charset="0"/>
              <a:buChar char="•"/>
            </a:pPr>
            <a:r>
              <a:rPr lang="en-US" sz="2800" dirty="0">
                <a:solidFill>
                  <a:schemeClr val="bg1"/>
                </a:solidFill>
                <a:latin typeface="Minion Pro"/>
                <a:hlinkClick r:id="rId3"/>
              </a:rPr>
              <a:t>https://</a:t>
            </a:r>
            <a:r>
              <a:rPr lang="en-US" sz="2800" dirty="0" smtClean="0">
                <a:solidFill>
                  <a:schemeClr val="bg1"/>
                </a:solidFill>
                <a:latin typeface="Minion Pro"/>
                <a:hlinkClick r:id="rId3"/>
              </a:rPr>
              <a:t>suzyred.com/The-Night-Gardener.html</a:t>
            </a:r>
            <a:endParaRPr lang="en-US" sz="2800" dirty="0" smtClean="0">
              <a:solidFill>
                <a:schemeClr val="bg1"/>
              </a:solidFill>
              <a:latin typeface="Minion Pro"/>
            </a:endParaRPr>
          </a:p>
          <a:p>
            <a:pPr algn="l"/>
            <a:r>
              <a:rPr lang="en-US" sz="2800" dirty="0">
                <a:solidFill>
                  <a:schemeClr val="bg1"/>
                </a:solidFill>
                <a:latin typeface="Minion Pro"/>
              </a:rPr>
              <a:t> </a:t>
            </a:r>
            <a:r>
              <a:rPr lang="en-US" sz="2800" dirty="0" smtClean="0">
                <a:solidFill>
                  <a:schemeClr val="bg1"/>
                </a:solidFill>
                <a:latin typeface="Minion Pro"/>
              </a:rPr>
              <a:t>  (Scary stories that go with the story)</a:t>
            </a:r>
          </a:p>
          <a:p>
            <a:pPr marL="342900" indent="-342900" algn="l">
              <a:buFont typeface="Arial" panose="020B0604020202020204" pitchFamily="34" charset="0"/>
              <a:buChar char="•"/>
            </a:pPr>
            <a:r>
              <a:rPr lang="en-US" sz="2800" dirty="0" smtClean="0">
                <a:solidFill>
                  <a:schemeClr val="bg1"/>
                </a:solidFill>
                <a:latin typeface="Minion Pro"/>
              </a:rPr>
              <a:t>Have students write </a:t>
            </a:r>
            <a:r>
              <a:rPr lang="en-US" sz="2800" dirty="0">
                <a:solidFill>
                  <a:schemeClr val="bg1"/>
                </a:solidFill>
                <a:latin typeface="Minion Pro"/>
              </a:rPr>
              <a:t>a review and then post it to Goodreads</a:t>
            </a:r>
          </a:p>
        </p:txBody>
      </p:sp>
    </p:spTree>
    <p:extLst>
      <p:ext uri="{BB962C8B-B14F-4D97-AF65-F5344CB8AC3E}">
        <p14:creationId xmlns:p14="http://schemas.microsoft.com/office/powerpoint/2010/main" val="488467864"/>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953000" y="18107"/>
            <a:ext cx="4059936" cy="5791200"/>
          </a:xfrm>
        </p:spPr>
        <p:txBody>
          <a:bodyPr>
            <a:normAutofit/>
          </a:bodyPr>
          <a:lstStyle/>
          <a:p>
            <a:pPr marL="0" indent="0" algn="ctr">
              <a:buNone/>
            </a:pPr>
            <a:endParaRPr lang="en-US" sz="5400" b="1" i="1" dirty="0" smtClean="0"/>
          </a:p>
          <a:p>
            <a:pPr marL="0" indent="0" algn="ctr">
              <a:buNone/>
            </a:pPr>
            <a:r>
              <a:rPr lang="en-US" sz="5400" b="1" i="1" dirty="0" smtClean="0">
                <a:solidFill>
                  <a:schemeClr val="bg1"/>
                </a:solidFill>
              </a:rPr>
              <a:t>Spell Robbers</a:t>
            </a:r>
            <a:endParaRPr lang="en-US" sz="5400" b="1" dirty="0">
              <a:solidFill>
                <a:schemeClr val="bg1"/>
              </a:solidFill>
            </a:endParaRPr>
          </a:p>
          <a:p>
            <a:pPr marL="0" indent="0" algn="ctr">
              <a:buNone/>
            </a:pPr>
            <a:r>
              <a:rPr lang="en-US" sz="4400" b="1" dirty="0">
                <a:solidFill>
                  <a:schemeClr val="bg1"/>
                </a:solidFill>
              </a:rPr>
              <a:t>by </a:t>
            </a:r>
          </a:p>
          <a:p>
            <a:pPr marL="0" indent="0" algn="ctr">
              <a:buNone/>
            </a:pPr>
            <a:r>
              <a:rPr lang="en-US" sz="4400" b="1" dirty="0" smtClean="0">
                <a:solidFill>
                  <a:schemeClr val="bg1"/>
                </a:solidFill>
              </a:rPr>
              <a:t>Matthew J. Kirby</a:t>
            </a:r>
            <a:endParaRPr lang="en-US" sz="4400" b="1" dirty="0">
              <a:solidFill>
                <a:schemeClr val="bg1"/>
              </a:solidFill>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381000"/>
            <a:ext cx="457200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105400" y="5257800"/>
            <a:ext cx="3886200" cy="1200329"/>
          </a:xfrm>
          <a:prstGeom prst="rect">
            <a:avLst/>
          </a:prstGeom>
        </p:spPr>
        <p:txBody>
          <a:bodyPr wrap="square">
            <a:spAutoFit/>
          </a:bodyPr>
          <a:lstStyle/>
          <a:p>
            <a:pPr algn="ctr"/>
            <a:r>
              <a:rPr lang="en-US" kern="1400" dirty="0">
                <a:solidFill>
                  <a:srgbClr val="000000"/>
                </a:solidFill>
                <a:latin typeface="Times New Roman"/>
              </a:rPr>
              <a:t>Ben is drawn into danger when he learns how to change reality at science camp.</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599576881"/>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r>
              <a:rPr lang="en-US" sz="2800" dirty="0" smtClean="0">
                <a:solidFill>
                  <a:schemeClr val="bg1"/>
                </a:solidFill>
                <a:latin typeface="Minion Pro"/>
              </a:rPr>
              <a:t>Do a science camp with multiple experiments.</a:t>
            </a:r>
          </a:p>
          <a:p>
            <a:r>
              <a:rPr lang="en-US" sz="2800" dirty="0">
                <a:solidFill>
                  <a:schemeClr val="bg1"/>
                </a:solidFill>
                <a:latin typeface="Minion Pro"/>
                <a:hlinkClick r:id="rId2"/>
              </a:rPr>
              <a:t>http://</a:t>
            </a:r>
            <a:r>
              <a:rPr lang="en-US" sz="2800" dirty="0" smtClean="0">
                <a:solidFill>
                  <a:schemeClr val="bg1"/>
                </a:solidFill>
                <a:latin typeface="Minion Pro"/>
                <a:hlinkClick r:id="rId2"/>
              </a:rPr>
              <a:t>www.scholastic.com/teachers/lesson-plan/discussion-questions-quantum-league-spell-robbers-matthew-j-kirby</a:t>
            </a:r>
            <a:endParaRPr lang="en-US" sz="2800" dirty="0" smtClean="0">
              <a:solidFill>
                <a:schemeClr val="bg1"/>
              </a:solidFill>
              <a:latin typeface="Minion Pro"/>
            </a:endParaRPr>
          </a:p>
          <a:p>
            <a:pPr marL="0" indent="0">
              <a:buNone/>
            </a:pPr>
            <a:endParaRPr lang="en-US" sz="2800" dirty="0" smtClean="0">
              <a:solidFill>
                <a:schemeClr val="bg1"/>
              </a:solidFill>
              <a:latin typeface="Minion Pro"/>
            </a:endParaRPr>
          </a:p>
          <a:p>
            <a:pPr marL="0" indent="0">
              <a:buNone/>
            </a:pPr>
            <a:endParaRPr lang="en-US" sz="2800" dirty="0" smtClean="0">
              <a:solidFill>
                <a:schemeClr val="bg1"/>
              </a:solidFill>
              <a:latin typeface="Minion Pro"/>
            </a:endParaRPr>
          </a:p>
          <a:p>
            <a:endParaRPr lang="en-US" sz="2800" dirty="0"/>
          </a:p>
          <a:p>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smtClean="0">
              <a:solidFill>
                <a:schemeClr val="bg1"/>
              </a:solidFill>
              <a:latin typeface="Minion Pro"/>
            </a:endParaRPr>
          </a:p>
          <a:p>
            <a:endParaRPr lang="en-US" sz="2800" dirty="0">
              <a:solidFill>
                <a:schemeClr val="bg1"/>
              </a:solidFill>
              <a:latin typeface="Minion Pro"/>
            </a:endParaRPr>
          </a:p>
          <a:p>
            <a:pPr marL="0" indent="0">
              <a:buNone/>
            </a:pPr>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sz="2800" dirty="0" smtClean="0">
              <a:solidFill>
                <a:srgbClr val="000000"/>
              </a:solidFill>
              <a:latin typeface="Minion Pro"/>
            </a:endParaRPr>
          </a:p>
          <a:p>
            <a:endParaRPr lang="en-US" dirty="0"/>
          </a:p>
        </p:txBody>
      </p:sp>
    </p:spTree>
    <p:extLst>
      <p:ext uri="{BB962C8B-B14F-4D97-AF65-F5344CB8AC3E}">
        <p14:creationId xmlns:p14="http://schemas.microsoft.com/office/powerpoint/2010/main" val="4015868642"/>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181600" y="-381000"/>
            <a:ext cx="3755136" cy="5486400"/>
          </a:xfrm>
        </p:spPr>
        <p:txBody>
          <a:bodyPr>
            <a:normAutofit/>
          </a:bodyPr>
          <a:lstStyle/>
          <a:p>
            <a:pPr marL="0" indent="0" algn="ctr">
              <a:buNone/>
            </a:pPr>
            <a:endParaRPr lang="en-US" sz="5400" b="1" i="1" dirty="0" smtClean="0"/>
          </a:p>
          <a:p>
            <a:pPr marL="0" indent="0" algn="ctr">
              <a:buNone/>
            </a:pPr>
            <a:r>
              <a:rPr lang="en-US" sz="5400" b="1" i="1" dirty="0" smtClean="0">
                <a:solidFill>
                  <a:schemeClr val="bg1"/>
                </a:solidFill>
              </a:rPr>
              <a:t>Under the Egg</a:t>
            </a:r>
          </a:p>
          <a:p>
            <a:pPr marL="0" indent="0" algn="ctr">
              <a:buNone/>
            </a:pPr>
            <a:r>
              <a:rPr lang="en-US" sz="4400" b="1" dirty="0" smtClean="0">
                <a:solidFill>
                  <a:schemeClr val="bg1"/>
                </a:solidFill>
              </a:rPr>
              <a:t>by </a:t>
            </a:r>
            <a:endParaRPr lang="en-US" sz="4400" b="1" dirty="0">
              <a:solidFill>
                <a:schemeClr val="bg1"/>
              </a:solidFill>
            </a:endParaRPr>
          </a:p>
          <a:p>
            <a:pPr marL="0" indent="0" algn="ctr">
              <a:buNone/>
            </a:pPr>
            <a:r>
              <a:rPr lang="en-US" sz="4400" b="1" dirty="0" smtClean="0">
                <a:solidFill>
                  <a:schemeClr val="bg1"/>
                </a:solidFill>
              </a:rPr>
              <a:t>Laura Marx Fitzgerald</a:t>
            </a:r>
            <a:endParaRPr lang="en-US" dirty="0">
              <a:solidFill>
                <a:schemeClr val="bg1"/>
              </a:solidFill>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435903"/>
            <a:ext cx="4000726" cy="6041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4572000" y="4876800"/>
            <a:ext cx="4572000" cy="923330"/>
          </a:xfrm>
          <a:prstGeom prst="rect">
            <a:avLst/>
          </a:prstGeom>
        </p:spPr>
        <p:txBody>
          <a:bodyPr>
            <a:spAutoFit/>
          </a:bodyPr>
          <a:lstStyle/>
          <a:p>
            <a:pPr algn="ctr"/>
            <a:r>
              <a:rPr lang="en-US" kern="1400" dirty="0">
                <a:solidFill>
                  <a:srgbClr val="000000"/>
                </a:solidFill>
                <a:latin typeface="Times New Roman"/>
              </a:rPr>
              <a:t>Theodora must find the hidden treasure that could save her family.</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845772178"/>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8458200" cy="4247317"/>
          </a:xfrm>
          <a:prstGeom prst="rect">
            <a:avLst/>
          </a:prstGeom>
        </p:spPr>
        <p:txBody>
          <a:bodyPr wrap="square">
            <a:spAutoFit/>
          </a:bodyPr>
          <a:lstStyle/>
          <a:p>
            <a:pPr marL="457200" indent="-457200">
              <a:buFont typeface="Arial" panose="020B0604020202020204" pitchFamily="34" charset="0"/>
              <a:buChar char="•"/>
            </a:pPr>
            <a:r>
              <a:rPr lang="en-US" sz="2800" kern="1400" dirty="0">
                <a:solidFill>
                  <a:srgbClr val="000000"/>
                </a:solidFill>
                <a:latin typeface="Minion Pro"/>
                <a:hlinkClick r:id="rId2"/>
              </a:rPr>
              <a:t>http://www.lauramarxfitzgerald.com</a:t>
            </a:r>
            <a:r>
              <a:rPr lang="en-US" sz="2800" kern="1400" dirty="0" smtClean="0">
                <a:solidFill>
                  <a:srgbClr val="000000"/>
                </a:solidFill>
                <a:latin typeface="Minion Pro"/>
                <a:hlinkClick r:id="rId2"/>
              </a:rPr>
              <a:t>/</a:t>
            </a:r>
            <a:endParaRPr lang="en-US" sz="2800" kern="1400" dirty="0" smtClean="0">
              <a:solidFill>
                <a:srgbClr val="000000"/>
              </a:solidFill>
              <a:latin typeface="Minion Pro"/>
            </a:endParaRPr>
          </a:p>
          <a:p>
            <a:r>
              <a:rPr lang="en-US" sz="2800" kern="1400" dirty="0">
                <a:solidFill>
                  <a:srgbClr val="000000"/>
                </a:solidFill>
                <a:latin typeface="Minion Pro"/>
              </a:rPr>
              <a:t> </a:t>
            </a:r>
            <a:r>
              <a:rPr lang="en-US" sz="2800" kern="1400" dirty="0" smtClean="0">
                <a:solidFill>
                  <a:srgbClr val="000000"/>
                </a:solidFill>
                <a:latin typeface="Minion Pro"/>
              </a:rPr>
              <a:t>    The author has a lot of fun stuff on her website 	     </a:t>
            </a:r>
          </a:p>
          <a:p>
            <a:r>
              <a:rPr lang="en-US" sz="2800" kern="1400" dirty="0">
                <a:solidFill>
                  <a:srgbClr val="000000"/>
                </a:solidFill>
                <a:latin typeface="Minion Pro"/>
              </a:rPr>
              <a:t> </a:t>
            </a:r>
            <a:r>
              <a:rPr lang="en-US" sz="2800" kern="1400" dirty="0" smtClean="0">
                <a:solidFill>
                  <a:srgbClr val="000000"/>
                </a:solidFill>
                <a:latin typeface="Minion Pro"/>
              </a:rPr>
              <a:t>     that goes with the books. For example, art       </a:t>
            </a:r>
          </a:p>
          <a:p>
            <a:r>
              <a:rPr lang="en-US" sz="2800" kern="1400" dirty="0">
                <a:solidFill>
                  <a:srgbClr val="000000"/>
                </a:solidFill>
                <a:latin typeface="Minion Pro"/>
              </a:rPr>
              <a:t> </a:t>
            </a:r>
            <a:r>
              <a:rPr lang="en-US" sz="2800" kern="1400" dirty="0" smtClean="0">
                <a:solidFill>
                  <a:srgbClr val="000000"/>
                </a:solidFill>
                <a:latin typeface="Minion Pro"/>
              </a:rPr>
              <a:t>     history links, information on Raphael the famous</a:t>
            </a:r>
          </a:p>
          <a:p>
            <a:r>
              <a:rPr lang="en-US" sz="2800" kern="1400" dirty="0">
                <a:solidFill>
                  <a:srgbClr val="000000"/>
                </a:solidFill>
                <a:latin typeface="Minion Pro"/>
              </a:rPr>
              <a:t> </a:t>
            </a:r>
            <a:r>
              <a:rPr lang="en-US" sz="2800" kern="1400" dirty="0" smtClean="0">
                <a:solidFill>
                  <a:srgbClr val="000000"/>
                </a:solidFill>
                <a:latin typeface="Minion Pro"/>
              </a:rPr>
              <a:t>     painter, and crafts (window sun </a:t>
            </a:r>
            <a:r>
              <a:rPr lang="en-US" sz="2800" kern="1400" dirty="0" err="1" smtClean="0">
                <a:solidFill>
                  <a:srgbClr val="000000"/>
                </a:solidFill>
                <a:latin typeface="Minion Pro"/>
              </a:rPr>
              <a:t>cathers</a:t>
            </a:r>
            <a:r>
              <a:rPr lang="en-US" sz="2800" kern="1400" dirty="0" smtClean="0">
                <a:solidFill>
                  <a:srgbClr val="000000"/>
                </a:solidFill>
                <a:latin typeface="Minion Pro"/>
              </a:rPr>
              <a:t> out of </a:t>
            </a:r>
          </a:p>
          <a:p>
            <a:r>
              <a:rPr lang="en-US" sz="2800" kern="1400" dirty="0">
                <a:solidFill>
                  <a:srgbClr val="000000"/>
                </a:solidFill>
                <a:latin typeface="Minion Pro"/>
              </a:rPr>
              <a:t> </a:t>
            </a:r>
            <a:r>
              <a:rPr lang="en-US" sz="2800" kern="1400" dirty="0" smtClean="0">
                <a:solidFill>
                  <a:srgbClr val="000000"/>
                </a:solidFill>
                <a:latin typeface="Minion Pro"/>
              </a:rPr>
              <a:t>     leaves)</a:t>
            </a:r>
            <a:endParaRPr lang="en-US" sz="2800" kern="1400" dirty="0">
              <a:solidFill>
                <a:srgbClr val="000000"/>
              </a:solidFill>
              <a:latin typeface="Minion Pro"/>
            </a:endParaRPr>
          </a:p>
          <a:p>
            <a:pPr marL="457200" indent="-457200">
              <a:buFont typeface="Arial" panose="020B0604020202020204" pitchFamily="34" charset="0"/>
              <a:buChar char="•"/>
            </a:pPr>
            <a:r>
              <a:rPr lang="en-US" sz="2800" kern="1400" dirty="0" smtClean="0">
                <a:solidFill>
                  <a:srgbClr val="000000"/>
                </a:solidFill>
                <a:latin typeface="Minion Pro"/>
              </a:rPr>
              <a:t>Lots of craft ideas:</a:t>
            </a:r>
          </a:p>
          <a:p>
            <a:pPr marL="914400" lvl="1" indent="-457200">
              <a:buFont typeface="Arial" panose="020B0604020202020204" pitchFamily="34" charset="0"/>
              <a:buChar char="•"/>
            </a:pPr>
            <a:r>
              <a:rPr lang="en-US" sz="2800" kern="1400" dirty="0" smtClean="0">
                <a:solidFill>
                  <a:srgbClr val="000000"/>
                </a:solidFill>
                <a:latin typeface="Minion Pro"/>
              </a:rPr>
              <a:t>Decorate eggs</a:t>
            </a:r>
          </a:p>
          <a:p>
            <a:pPr marL="914400" lvl="1" indent="-457200">
              <a:buFont typeface="Arial" panose="020B0604020202020204" pitchFamily="34" charset="0"/>
              <a:buChar char="•"/>
            </a:pPr>
            <a:r>
              <a:rPr lang="en-US" sz="2800" kern="1400" dirty="0" smtClean="0">
                <a:solidFill>
                  <a:srgbClr val="000000"/>
                </a:solidFill>
                <a:latin typeface="Minion Pro"/>
              </a:rPr>
              <a:t>Paint landscapes</a:t>
            </a:r>
            <a:endParaRPr lang="en-US" sz="2800" kern="1400" dirty="0">
              <a:solidFill>
                <a:srgbClr val="000000"/>
              </a:solidFill>
              <a:latin typeface="Minion Pro"/>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15340996"/>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724400" y="-152400"/>
            <a:ext cx="4059936" cy="5486400"/>
          </a:xfrm>
        </p:spPr>
        <p:txBody>
          <a:bodyPr>
            <a:normAutofit lnSpcReduction="10000"/>
          </a:bodyPr>
          <a:lstStyle/>
          <a:p>
            <a:pPr marL="0" indent="0" algn="ctr">
              <a:buNone/>
            </a:pPr>
            <a:endParaRPr lang="en-US" sz="5400" b="1" i="1" dirty="0" smtClean="0"/>
          </a:p>
          <a:p>
            <a:pPr marL="0" indent="0" algn="ctr">
              <a:buNone/>
            </a:pPr>
            <a:r>
              <a:rPr lang="en-US" sz="5400" b="1" i="1" dirty="0" smtClean="0">
                <a:solidFill>
                  <a:schemeClr val="bg1"/>
                </a:solidFill>
              </a:rPr>
              <a:t>The Vanishing Coin</a:t>
            </a:r>
          </a:p>
          <a:p>
            <a:pPr marL="0" indent="0" algn="ctr">
              <a:buNone/>
            </a:pPr>
            <a:r>
              <a:rPr lang="en-US" sz="4400" b="1" dirty="0" smtClean="0">
                <a:solidFill>
                  <a:schemeClr val="bg1"/>
                </a:solidFill>
              </a:rPr>
              <a:t>by </a:t>
            </a:r>
            <a:endParaRPr lang="en-US" sz="4400" b="1" dirty="0">
              <a:solidFill>
                <a:schemeClr val="bg1"/>
              </a:solidFill>
            </a:endParaRPr>
          </a:p>
          <a:p>
            <a:pPr marL="0" indent="0" algn="ctr">
              <a:buNone/>
            </a:pPr>
            <a:r>
              <a:rPr lang="en-US" sz="4400" b="1" dirty="0" smtClean="0">
                <a:solidFill>
                  <a:schemeClr val="bg1"/>
                </a:solidFill>
              </a:rPr>
              <a:t>Kate Egan &amp; Mike Lane</a:t>
            </a:r>
          </a:p>
          <a:p>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381000"/>
            <a:ext cx="405384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536541" y="5486400"/>
            <a:ext cx="4572000" cy="923330"/>
          </a:xfrm>
          <a:prstGeom prst="rect">
            <a:avLst/>
          </a:prstGeom>
        </p:spPr>
        <p:txBody>
          <a:bodyPr>
            <a:spAutoFit/>
          </a:bodyPr>
          <a:lstStyle/>
          <a:p>
            <a:pPr algn="ctr"/>
            <a:r>
              <a:rPr lang="en-US" kern="1400" dirty="0">
                <a:solidFill>
                  <a:srgbClr val="000000"/>
                </a:solidFill>
                <a:latin typeface="Times New Roman"/>
              </a:rPr>
              <a:t>Fourth grader Mike Weiss finds his talent at the White Rabbit magic shop.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461773924"/>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381000" y="533400"/>
            <a:ext cx="8382000" cy="5867400"/>
          </a:xfrm>
        </p:spPr>
        <p:txBody>
          <a:bodyPr>
            <a:normAutofit/>
          </a:bodyPr>
          <a:lstStyle/>
          <a:p>
            <a:r>
              <a:rPr lang="en-US" sz="2800" dirty="0" smtClean="0">
                <a:solidFill>
                  <a:schemeClr val="bg1"/>
                </a:solidFill>
                <a:latin typeface="Minion Pro"/>
              </a:rPr>
              <a:t>Have the students learn and perform magic tricks</a:t>
            </a:r>
          </a:p>
          <a:p>
            <a:r>
              <a:rPr lang="en-US" sz="2800" dirty="0">
                <a:solidFill>
                  <a:schemeClr val="bg1"/>
                </a:solidFill>
                <a:latin typeface="Minion Pro"/>
                <a:hlinkClick r:id="rId2"/>
              </a:rPr>
              <a:t>https://</a:t>
            </a:r>
            <a:r>
              <a:rPr lang="en-US" sz="2800" dirty="0" smtClean="0">
                <a:solidFill>
                  <a:schemeClr val="bg1"/>
                </a:solidFill>
                <a:latin typeface="Minion Pro"/>
                <a:hlinkClick r:id="rId2"/>
              </a:rPr>
              <a:t>docs.google.com/document/d/1yTE8-E9JZYBvqIC-PTwQFUeetr3OWoannmARJrA_Vyo/edit?pli=1</a:t>
            </a:r>
            <a:endParaRPr lang="en-US" sz="2800" dirty="0" smtClean="0">
              <a:solidFill>
                <a:schemeClr val="bg1"/>
              </a:solidFill>
              <a:latin typeface="Minion Pro"/>
            </a:endParaRPr>
          </a:p>
          <a:p>
            <a:pPr marL="0" indent="0">
              <a:buNone/>
            </a:pPr>
            <a:r>
              <a:rPr lang="en-US" sz="2800" dirty="0">
                <a:solidFill>
                  <a:schemeClr val="bg1"/>
                </a:solidFill>
                <a:latin typeface="Minion Pro"/>
              </a:rPr>
              <a:t> </a:t>
            </a:r>
            <a:r>
              <a:rPr lang="en-US" sz="2800" dirty="0" smtClean="0">
                <a:solidFill>
                  <a:schemeClr val="bg1"/>
                </a:solidFill>
                <a:latin typeface="Minion Pro"/>
              </a:rPr>
              <a:t>  (Readers theater)</a:t>
            </a:r>
          </a:p>
          <a:p>
            <a:r>
              <a:rPr lang="en-US" sz="2800" dirty="0" smtClean="0">
                <a:solidFill>
                  <a:schemeClr val="bg1"/>
                </a:solidFill>
                <a:latin typeface="Minion Pro"/>
              </a:rPr>
              <a:t>Coin magic trick</a:t>
            </a:r>
            <a:endParaRPr lang="en-US" sz="2800" dirty="0">
              <a:solidFill>
                <a:schemeClr val="bg1"/>
              </a:solidFill>
              <a:latin typeface="Minion Pro"/>
            </a:endParaRPr>
          </a:p>
        </p:txBody>
      </p:sp>
    </p:spTree>
    <p:extLst>
      <p:ext uri="{BB962C8B-B14F-4D97-AF65-F5344CB8AC3E}">
        <p14:creationId xmlns:p14="http://schemas.microsoft.com/office/powerpoint/2010/main" val="2122653650"/>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6399213" cy="639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577797"/>
      </p:ext>
    </p:extLst>
  </p:cSld>
  <p:clrMapOvr>
    <a:masterClrMapping/>
  </p:clrMapOvr>
  <mc:AlternateContent xmlns:mc="http://schemas.openxmlformats.org/markup-compatibility/2006" xmlns:p14="http://schemas.microsoft.com/office/powerpoint/2010/main">
    <mc:Choice Requires="p14">
      <p:transition spd="slow" p14:dur="4000">
        <p14:prism isContent="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867400" y="-228600"/>
            <a:ext cx="3124200" cy="5486400"/>
          </a:xfrm>
        </p:spPr>
        <p:txBody>
          <a:bodyPr>
            <a:normAutofit/>
          </a:bodyPr>
          <a:lstStyle/>
          <a:p>
            <a:pPr marL="0" indent="0" algn="ctr">
              <a:buNone/>
            </a:pPr>
            <a:endParaRPr lang="en-US" sz="2800" b="1" i="1" dirty="0" smtClean="0"/>
          </a:p>
          <a:p>
            <a:pPr marL="0" indent="0" algn="ctr">
              <a:buNone/>
            </a:pPr>
            <a:r>
              <a:rPr lang="en-US" sz="5400" b="1" i="1" dirty="0" smtClean="0">
                <a:solidFill>
                  <a:schemeClr val="bg1"/>
                </a:solidFill>
              </a:rPr>
              <a:t>Because I Stubbed My Toe</a:t>
            </a:r>
            <a:endParaRPr lang="en-US" sz="5400" b="1" dirty="0">
              <a:solidFill>
                <a:schemeClr val="bg1"/>
              </a:solidFill>
            </a:endParaRPr>
          </a:p>
          <a:p>
            <a:pPr marL="0" indent="0" algn="ctr">
              <a:buNone/>
            </a:pPr>
            <a:r>
              <a:rPr lang="en-US" sz="3900" b="1" dirty="0">
                <a:solidFill>
                  <a:schemeClr val="bg1"/>
                </a:solidFill>
              </a:rPr>
              <a:t>by </a:t>
            </a:r>
          </a:p>
          <a:p>
            <a:pPr marL="0" indent="0" algn="ctr">
              <a:buNone/>
            </a:pPr>
            <a:r>
              <a:rPr lang="en-US" sz="3900" b="1" dirty="0" smtClean="0">
                <a:solidFill>
                  <a:schemeClr val="bg1"/>
                </a:solidFill>
              </a:rPr>
              <a:t>Shawn </a:t>
            </a:r>
            <a:r>
              <a:rPr lang="en-US" sz="3900" b="1" dirty="0" err="1" smtClean="0">
                <a:solidFill>
                  <a:schemeClr val="bg1"/>
                </a:solidFill>
              </a:rPr>
              <a:t>Byous</a:t>
            </a:r>
            <a:endParaRPr lang="en-US" sz="3900" dirty="0">
              <a:solidFill>
                <a:schemeClr val="bg1"/>
              </a:solidFill>
            </a:endParaRPr>
          </a:p>
          <a:p>
            <a:endParaRPr lang="en-US" dirty="0"/>
          </a:p>
        </p:txBody>
      </p:sp>
      <p:pic>
        <p:nvPicPr>
          <p:cNvPr id="6" name="Content Placeholder 5"/>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81000" y="1524000"/>
            <a:ext cx="4999758"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5638800" y="5181600"/>
            <a:ext cx="3352800" cy="923330"/>
          </a:xfrm>
          <a:prstGeom prst="rect">
            <a:avLst/>
          </a:prstGeom>
        </p:spPr>
        <p:txBody>
          <a:bodyPr wrap="square">
            <a:spAutoFit/>
          </a:bodyPr>
          <a:lstStyle/>
          <a:p>
            <a:pPr algn="ctr"/>
            <a:r>
              <a:rPr lang="en-US" kern="1400" dirty="0">
                <a:solidFill>
                  <a:srgbClr val="000000"/>
                </a:solidFill>
                <a:latin typeface="Times New Roman"/>
              </a:rPr>
              <a:t>A stubbed toe sets off a chaotic chain reaction.</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963809359"/>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0"/>
            <a:ext cx="8305800" cy="1371600"/>
          </a:xfrm>
        </p:spPr>
        <p:txBody>
          <a:bodyPr/>
          <a:lstStyle/>
          <a:p>
            <a:r>
              <a:rPr lang="en-US" b="1" dirty="0" smtClean="0">
                <a:solidFill>
                  <a:schemeClr val="accent6"/>
                </a:solidFill>
              </a:rPr>
              <a:t>Beehive</a:t>
            </a:r>
            <a:br>
              <a:rPr lang="en-US" b="1" dirty="0" smtClean="0">
                <a:solidFill>
                  <a:schemeClr val="accent6"/>
                </a:solidFill>
              </a:rPr>
            </a:br>
            <a:r>
              <a:rPr lang="en-US" b="1" dirty="0" smtClean="0">
                <a:solidFill>
                  <a:schemeClr val="accent6"/>
                </a:solidFill>
              </a:rPr>
              <a:t>Informational Book List</a:t>
            </a:r>
            <a:endParaRPr lang="en-US" b="1" dirty="0">
              <a:solidFill>
                <a:schemeClr val="accent6"/>
              </a:solidFill>
            </a:endParaRPr>
          </a:p>
        </p:txBody>
      </p:sp>
      <p:sp>
        <p:nvSpPr>
          <p:cNvPr id="6" name="TextBox 5"/>
          <p:cNvSpPr txBox="1"/>
          <p:nvPr/>
        </p:nvSpPr>
        <p:spPr>
          <a:xfrm>
            <a:off x="3162300" y="5715000"/>
            <a:ext cx="2819400" cy="830997"/>
          </a:xfrm>
          <a:prstGeom prst="rect">
            <a:avLst/>
          </a:prstGeom>
          <a:noFill/>
        </p:spPr>
        <p:txBody>
          <a:bodyPr wrap="square" rtlCol="0">
            <a:spAutoFit/>
          </a:bodyPr>
          <a:lstStyle/>
          <a:p>
            <a:pPr algn="ctr"/>
            <a:r>
              <a:rPr lang="en-US" sz="4800" b="1" spc="-100" dirty="0" smtClean="0">
                <a:ln w="3200">
                  <a:solidFill>
                    <a:srgbClr val="5B6973">
                      <a:shade val="75000"/>
                      <a:alpha val="25000"/>
                    </a:srgbClr>
                  </a:solidFill>
                  <a:prstDash val="solid"/>
                  <a:round/>
                </a:ln>
                <a:solidFill>
                  <a:srgbClr val="A98D63"/>
                </a:solidFill>
                <a:effectLst>
                  <a:innerShdw blurRad="50800" dist="25400" dir="13500000">
                    <a:srgbClr val="000000">
                      <a:alpha val="70000"/>
                    </a:srgbClr>
                  </a:innerShdw>
                </a:effectLst>
              </a:rPr>
              <a:t>2015-2016</a:t>
            </a:r>
            <a:endParaRPr lang="en-US" sz="4800" b="1" spc="-100" dirty="0">
              <a:ln w="3200">
                <a:solidFill>
                  <a:srgbClr val="5B6973">
                    <a:shade val="75000"/>
                    <a:alpha val="25000"/>
                  </a:srgbClr>
                </a:solidFill>
                <a:prstDash val="solid"/>
                <a:round/>
              </a:ln>
              <a:solidFill>
                <a:srgbClr val="A98D63"/>
              </a:solidFill>
              <a:effectLst>
                <a:innerShdw blurRad="50800" dist="25400" dir="13500000">
                  <a:srgbClr val="000000">
                    <a:alpha val="70000"/>
                  </a:srgbClr>
                </a:inn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860" y="2057400"/>
            <a:ext cx="4266281" cy="3555233"/>
          </a:xfrm>
          <a:prstGeom prst="rect">
            <a:avLst/>
          </a:prstGeom>
        </p:spPr>
      </p:pic>
    </p:spTree>
    <p:extLst>
      <p:ext uri="{BB962C8B-B14F-4D97-AF65-F5344CB8AC3E}">
        <p14:creationId xmlns:p14="http://schemas.microsoft.com/office/powerpoint/2010/main" val="780518877"/>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953000" y="-32084"/>
            <a:ext cx="4038600" cy="5486400"/>
          </a:xfrm>
        </p:spPr>
        <p:txBody>
          <a:bodyPr>
            <a:normAutofit lnSpcReduction="10000"/>
          </a:bodyPr>
          <a:lstStyle/>
          <a:p>
            <a:pPr marL="0" indent="0" algn="ctr">
              <a:buNone/>
            </a:pPr>
            <a:endParaRPr lang="en-US" sz="5400" b="1" i="1" dirty="0" smtClean="0"/>
          </a:p>
          <a:p>
            <a:pPr marL="0" indent="0" algn="ctr">
              <a:buNone/>
            </a:pPr>
            <a:r>
              <a:rPr lang="en-US" sz="5400" b="1" i="1" dirty="0" smtClean="0">
                <a:solidFill>
                  <a:schemeClr val="accent6"/>
                </a:solidFill>
              </a:rPr>
              <a:t>Bone by Bone: </a:t>
            </a:r>
            <a:endParaRPr lang="en-US" sz="3900" b="1" dirty="0">
              <a:solidFill>
                <a:schemeClr val="accent6"/>
              </a:solidFill>
            </a:endParaRPr>
          </a:p>
          <a:p>
            <a:pPr marL="0" indent="0" algn="ctr">
              <a:buNone/>
            </a:pPr>
            <a:r>
              <a:rPr lang="en-US" sz="4400" b="1" dirty="0">
                <a:solidFill>
                  <a:schemeClr val="accent6"/>
                </a:solidFill>
              </a:rPr>
              <a:t>by </a:t>
            </a:r>
          </a:p>
          <a:p>
            <a:pPr marL="0" indent="0" algn="ctr">
              <a:buNone/>
            </a:pPr>
            <a:r>
              <a:rPr lang="en-US" sz="4400" b="1" dirty="0" smtClean="0">
                <a:solidFill>
                  <a:schemeClr val="accent6"/>
                </a:solidFill>
              </a:rPr>
              <a:t>Sara Levine</a:t>
            </a:r>
          </a:p>
          <a:p>
            <a:pPr marL="0" indent="0" algn="ctr">
              <a:buNone/>
            </a:pPr>
            <a:endParaRPr lang="en-US" sz="1800" b="1" dirty="0" smtClean="0">
              <a:solidFill>
                <a:schemeClr val="accent6"/>
              </a:solidFill>
            </a:endParaRPr>
          </a:p>
          <a:p>
            <a:pPr marL="0" indent="0" algn="ctr">
              <a:buNone/>
            </a:pPr>
            <a:r>
              <a:rPr lang="en-US" sz="3000" b="1" dirty="0" smtClean="0">
                <a:solidFill>
                  <a:schemeClr val="accent6"/>
                </a:solidFill>
              </a:rPr>
              <a:t>Illustrated by </a:t>
            </a:r>
          </a:p>
          <a:p>
            <a:pPr marL="0" indent="0" algn="ctr">
              <a:buNone/>
            </a:pPr>
            <a:r>
              <a:rPr lang="en-US" sz="3000" b="1" dirty="0" smtClean="0">
                <a:solidFill>
                  <a:schemeClr val="accent6"/>
                </a:solidFill>
              </a:rPr>
              <a:t>T. S. </a:t>
            </a:r>
            <a:r>
              <a:rPr lang="en-US" sz="3000" b="1" dirty="0" err="1" smtClean="0">
                <a:solidFill>
                  <a:schemeClr val="accent6"/>
                </a:solidFill>
              </a:rPr>
              <a:t>Spookytooth</a:t>
            </a:r>
            <a:endParaRPr lang="en-US" sz="3000" dirty="0">
              <a:solidFill>
                <a:schemeClr val="accent6"/>
              </a:solidFill>
            </a:endParaRPr>
          </a:p>
          <a:p>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5034" y="868354"/>
            <a:ext cx="4419366" cy="5227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257800" y="5334000"/>
            <a:ext cx="3505200" cy="923330"/>
          </a:xfrm>
          <a:prstGeom prst="rect">
            <a:avLst/>
          </a:prstGeom>
        </p:spPr>
        <p:txBody>
          <a:bodyPr wrap="square">
            <a:spAutoFit/>
          </a:bodyPr>
          <a:lstStyle/>
          <a:p>
            <a:pPr algn="ctr"/>
            <a:r>
              <a:rPr lang="en-US" kern="1400" dirty="0">
                <a:solidFill>
                  <a:srgbClr val="000000"/>
                </a:solidFill>
                <a:latin typeface="Times New Roman"/>
              </a:rPr>
              <a:t>Examines how skeletons are the same yet different.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4056644296"/>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762000"/>
            <a:ext cx="76200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Compare skeleton of cat to human skeleton</a:t>
            </a:r>
          </a:p>
          <a:p>
            <a:pPr marL="914400" lvl="1" indent="-457200">
              <a:buFont typeface="Arial" panose="020B0604020202020204" pitchFamily="34" charset="0"/>
              <a:buChar char="•"/>
            </a:pPr>
            <a:r>
              <a:rPr lang="en-US" sz="2800" u="sng" dirty="0">
                <a:solidFill>
                  <a:schemeClr val="bg1"/>
                </a:solidFill>
                <a:latin typeface="Minion Pro"/>
                <a:hlinkClick r:id="rId2"/>
              </a:rPr>
              <a:t>http://</a:t>
            </a:r>
            <a:r>
              <a:rPr lang="en-US" sz="2800" u="sng" dirty="0" smtClean="0">
                <a:solidFill>
                  <a:schemeClr val="bg1"/>
                </a:solidFill>
                <a:latin typeface="Minion Pro"/>
                <a:hlinkClick r:id="rId2"/>
              </a:rPr>
              <a:t>www.infovisual.info/02/067_en.html</a:t>
            </a:r>
            <a:endParaRPr lang="en-US" sz="2800" u="sng" dirty="0" smtClean="0">
              <a:solidFill>
                <a:schemeClr val="bg1"/>
              </a:solidFill>
              <a:latin typeface="Minion Pro"/>
            </a:endParaRPr>
          </a:p>
          <a:p>
            <a:pPr marL="914400" lvl="1" indent="-457200">
              <a:buFont typeface="Arial" panose="020B0604020202020204" pitchFamily="34" charset="0"/>
              <a:buChar char="•"/>
            </a:pPr>
            <a:r>
              <a:rPr lang="en-US" sz="2800" dirty="0" smtClean="0">
                <a:solidFill>
                  <a:schemeClr val="bg1"/>
                </a:solidFill>
                <a:latin typeface="Minion Pro"/>
              </a:rPr>
              <a:t>Use as puzzle</a:t>
            </a:r>
          </a:p>
        </p:txBody>
      </p:sp>
      <p:sp>
        <p:nvSpPr>
          <p:cNvPr id="4" name="TextBox 3"/>
          <p:cNvSpPr txBox="1"/>
          <p:nvPr/>
        </p:nvSpPr>
        <p:spPr>
          <a:xfrm>
            <a:off x="914400" y="2514600"/>
            <a:ext cx="77724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Play a skeleton matching game</a:t>
            </a:r>
          </a:p>
          <a:p>
            <a:pPr marL="914400" lvl="1" indent="-457200">
              <a:buFont typeface="Arial" panose="020B0604020202020204" pitchFamily="34" charset="0"/>
              <a:buChar char="•"/>
            </a:pPr>
            <a:r>
              <a:rPr lang="en-US" sz="2800" u="sng" dirty="0">
                <a:solidFill>
                  <a:schemeClr val="bg1"/>
                </a:solidFill>
                <a:latin typeface="Minion Pro"/>
                <a:hlinkClick r:id="rId3"/>
              </a:rPr>
              <a:t>http://www.sciencekids.co.nz/gamesactivities/movinggrowing.html</a:t>
            </a:r>
            <a:endParaRPr lang="en-US" sz="2800" dirty="0">
              <a:solidFill>
                <a:schemeClr val="bg1"/>
              </a:solidFill>
              <a:latin typeface="Minion Pro"/>
            </a:endParaRPr>
          </a:p>
        </p:txBody>
      </p:sp>
      <p:sp>
        <p:nvSpPr>
          <p:cNvPr id="5" name="TextBox 4"/>
          <p:cNvSpPr txBox="1"/>
          <p:nvPr/>
        </p:nvSpPr>
        <p:spPr>
          <a:xfrm>
            <a:off x="1219200" y="4419600"/>
            <a:ext cx="71628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Make dinosaur pasta skeletons</a:t>
            </a:r>
          </a:p>
          <a:p>
            <a:pPr marL="914400" lvl="1" indent="-457200">
              <a:buFont typeface="Arial" panose="020B0604020202020204" pitchFamily="34" charset="0"/>
              <a:buChar char="•"/>
            </a:pPr>
            <a:r>
              <a:rPr lang="en-US" sz="2800" u="sng" dirty="0">
                <a:solidFill>
                  <a:schemeClr val="bg1"/>
                </a:solidFill>
                <a:hlinkClick r:id="rId4"/>
              </a:rPr>
              <a:t>https://www.pinterest.com/pin/525795325224043510/</a:t>
            </a:r>
            <a:endParaRPr lang="en-US" sz="2800" dirty="0">
              <a:solidFill>
                <a:schemeClr val="bg1"/>
              </a:solidFill>
              <a:latin typeface="Minion Pro"/>
            </a:endParaRPr>
          </a:p>
        </p:txBody>
      </p:sp>
    </p:spTree>
    <p:extLst>
      <p:ext uri="{BB962C8B-B14F-4D97-AF65-F5344CB8AC3E}">
        <p14:creationId xmlns:p14="http://schemas.microsoft.com/office/powerpoint/2010/main" val="507245802"/>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334000" y="152400"/>
            <a:ext cx="3657600" cy="5715000"/>
          </a:xfrm>
        </p:spPr>
        <p:txBody>
          <a:bodyPr>
            <a:normAutofit fontScale="77500" lnSpcReduction="20000"/>
          </a:bodyPr>
          <a:lstStyle/>
          <a:p>
            <a:pPr marL="0" indent="0" algn="ctr">
              <a:buNone/>
            </a:pPr>
            <a:endParaRPr lang="en-US" b="1" i="1" dirty="0" smtClean="0"/>
          </a:p>
          <a:p>
            <a:pPr marL="0" indent="0" algn="ctr">
              <a:buNone/>
            </a:pPr>
            <a:r>
              <a:rPr lang="en-US" sz="5600" b="1" i="1" dirty="0">
                <a:solidFill>
                  <a:schemeClr val="accent6"/>
                </a:solidFill>
              </a:rPr>
              <a:t>Eruption!: </a:t>
            </a:r>
            <a:r>
              <a:rPr lang="en-US" sz="4400" b="1" i="1" dirty="0">
                <a:solidFill>
                  <a:schemeClr val="accent6"/>
                </a:solidFill>
              </a:rPr>
              <a:t>Volcanoes and the Science of Saving Lives </a:t>
            </a:r>
            <a:endParaRPr lang="en-US" sz="4400" b="1" i="1" dirty="0" smtClean="0">
              <a:solidFill>
                <a:schemeClr val="accent6"/>
              </a:solidFill>
            </a:endParaRPr>
          </a:p>
          <a:p>
            <a:pPr marL="0" indent="0" algn="ctr">
              <a:buNone/>
            </a:pPr>
            <a:endParaRPr lang="en-US" b="1" i="1" dirty="0" smtClean="0">
              <a:solidFill>
                <a:schemeClr val="accent6"/>
              </a:solidFill>
            </a:endParaRPr>
          </a:p>
          <a:p>
            <a:pPr marL="0" indent="0" algn="ctr">
              <a:buNone/>
            </a:pPr>
            <a:r>
              <a:rPr lang="en-US" sz="4400" b="1" dirty="0" smtClean="0">
                <a:solidFill>
                  <a:schemeClr val="accent6"/>
                </a:solidFill>
              </a:rPr>
              <a:t>by </a:t>
            </a:r>
          </a:p>
          <a:p>
            <a:pPr marL="0" indent="0" algn="ctr">
              <a:buNone/>
            </a:pPr>
            <a:r>
              <a:rPr lang="en-US" sz="4400" b="1" dirty="0" smtClean="0">
                <a:solidFill>
                  <a:schemeClr val="accent6"/>
                </a:solidFill>
              </a:rPr>
              <a:t>Elizabeth </a:t>
            </a:r>
            <a:r>
              <a:rPr lang="en-US" sz="4400" b="1" dirty="0" err="1" smtClean="0">
                <a:solidFill>
                  <a:schemeClr val="accent6"/>
                </a:solidFill>
              </a:rPr>
              <a:t>Rusch</a:t>
            </a:r>
            <a:r>
              <a:rPr lang="en-US" sz="4400" b="1" dirty="0" smtClean="0">
                <a:solidFill>
                  <a:schemeClr val="accent6"/>
                </a:solidFill>
              </a:rPr>
              <a:t> </a:t>
            </a:r>
            <a:r>
              <a:rPr lang="en-US" sz="4400" b="1" dirty="0">
                <a:solidFill>
                  <a:schemeClr val="accent6"/>
                </a:solidFill>
              </a:rPr>
              <a:t> </a:t>
            </a:r>
            <a:endParaRPr lang="en-US" sz="4400" b="1" dirty="0" smtClean="0">
              <a:solidFill>
                <a:schemeClr val="accent6"/>
              </a:solidFill>
            </a:endParaRPr>
          </a:p>
          <a:p>
            <a:pPr marL="0" indent="0" algn="ctr">
              <a:buNone/>
            </a:pPr>
            <a:endParaRPr lang="en-US" sz="4400" b="1" dirty="0" smtClean="0">
              <a:solidFill>
                <a:schemeClr val="accent6"/>
              </a:solidFill>
            </a:endParaRPr>
          </a:p>
          <a:p>
            <a:pPr marL="0" indent="0" algn="ctr">
              <a:buNone/>
            </a:pPr>
            <a:r>
              <a:rPr lang="en-US" sz="3300" b="1" dirty="0" smtClean="0">
                <a:solidFill>
                  <a:schemeClr val="accent6"/>
                </a:solidFill>
              </a:rPr>
              <a:t>Photographs by </a:t>
            </a:r>
          </a:p>
          <a:p>
            <a:pPr marL="0" indent="0" algn="ctr">
              <a:buNone/>
            </a:pPr>
            <a:r>
              <a:rPr lang="en-US" sz="3300" b="1" dirty="0" smtClean="0">
                <a:solidFill>
                  <a:schemeClr val="accent6"/>
                </a:solidFill>
              </a:rPr>
              <a:t>Tom </a:t>
            </a:r>
            <a:r>
              <a:rPr lang="en-US" sz="3300" b="1" dirty="0" err="1" smtClean="0">
                <a:solidFill>
                  <a:schemeClr val="accent6"/>
                </a:solidFill>
              </a:rPr>
              <a:t>Uhlman</a:t>
            </a:r>
            <a:endParaRPr lang="en-US" sz="3300" b="1" dirty="0" smtClean="0">
              <a:solidFill>
                <a:schemeClr val="accent6"/>
              </a:solidFill>
            </a:endParaRPr>
          </a:p>
          <a:p>
            <a:pPr marL="0" indent="0" algn="ctr">
              <a:buNone/>
            </a:pPr>
            <a:r>
              <a:rPr lang="en-US" sz="4400" b="1" dirty="0" smtClean="0"/>
              <a:t> </a:t>
            </a:r>
            <a:endParaRPr lang="en-US" sz="4400" b="1" dirty="0"/>
          </a:p>
          <a:p>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1524000"/>
            <a:ext cx="502827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486400" y="5486400"/>
            <a:ext cx="3657600" cy="1169551"/>
          </a:xfrm>
          <a:prstGeom prst="rect">
            <a:avLst/>
          </a:prstGeom>
        </p:spPr>
        <p:txBody>
          <a:bodyPr wrap="square">
            <a:spAutoFit/>
          </a:bodyPr>
          <a:lstStyle/>
          <a:p>
            <a:pPr algn="ctr"/>
            <a:r>
              <a:rPr lang="en-US" kern="1400" dirty="0">
                <a:solidFill>
                  <a:srgbClr val="000000"/>
                </a:solidFill>
                <a:latin typeface="Times New Roman"/>
              </a:rPr>
              <a:t>Follows the scientists of the International Volcano Crisis Team.</a:t>
            </a:r>
            <a:endParaRPr lang="en-US" kern="1400" dirty="0">
              <a:solidFill>
                <a:srgbClr val="000000"/>
              </a:solidFill>
              <a:latin typeface="Calibri"/>
            </a:endParaRPr>
          </a:p>
          <a:p>
            <a:r>
              <a:rPr lang="en-US" sz="1600" b="1" i="1" kern="1400" dirty="0">
                <a:solidFill>
                  <a:srgbClr val="000000"/>
                </a:solidFill>
                <a:latin typeface="Times New Roman"/>
              </a:rPr>
              <a:t>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875836893"/>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8077200" cy="523220"/>
          </a:xfrm>
          <a:prstGeom prst="rect">
            <a:avLst/>
          </a:prstGeom>
          <a:noFill/>
        </p:spPr>
        <p:txBody>
          <a:bodyPr wrap="square" rtlCol="0">
            <a:spAutoFit/>
          </a:bodyPr>
          <a:lstStyle/>
          <a:p>
            <a:endParaRPr lang="en-US" sz="2800" dirty="0">
              <a:solidFill>
                <a:schemeClr val="bg1"/>
              </a:solidFill>
              <a:latin typeface="Minion Pro"/>
            </a:endParaRPr>
          </a:p>
        </p:txBody>
      </p:sp>
      <p:sp>
        <p:nvSpPr>
          <p:cNvPr id="3" name="TextBox 2"/>
          <p:cNvSpPr txBox="1"/>
          <p:nvPr/>
        </p:nvSpPr>
        <p:spPr>
          <a:xfrm>
            <a:off x="685800" y="871210"/>
            <a:ext cx="74676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Create a soda/</a:t>
            </a:r>
            <a:r>
              <a:rPr lang="en-US" sz="2800" dirty="0" err="1" smtClean="0">
                <a:solidFill>
                  <a:schemeClr val="bg1"/>
                </a:solidFill>
                <a:latin typeface="Minion Pro"/>
              </a:rPr>
              <a:t>mentos</a:t>
            </a:r>
            <a:r>
              <a:rPr lang="en-US" sz="2800" dirty="0" smtClean="0">
                <a:solidFill>
                  <a:schemeClr val="bg1"/>
                </a:solidFill>
                <a:latin typeface="Minion Pro"/>
              </a:rPr>
              <a:t> </a:t>
            </a:r>
            <a:r>
              <a:rPr lang="en-US" sz="2800" dirty="0" err="1" smtClean="0">
                <a:solidFill>
                  <a:schemeClr val="bg1"/>
                </a:solidFill>
                <a:latin typeface="Minion Pro"/>
              </a:rPr>
              <a:t>geyer</a:t>
            </a:r>
            <a:endParaRPr lang="en-US" sz="2800" dirty="0" smtClean="0">
              <a:solidFill>
                <a:schemeClr val="bg1"/>
              </a:solidFill>
              <a:latin typeface="Minion Pro"/>
            </a:endParaRPr>
          </a:p>
          <a:p>
            <a:pPr marL="914400" lvl="1" indent="-457200">
              <a:buFont typeface="Arial" panose="020B0604020202020204" pitchFamily="34" charset="0"/>
              <a:buChar char="•"/>
            </a:pPr>
            <a:r>
              <a:rPr lang="en-US" sz="2800" u="sng" dirty="0">
                <a:solidFill>
                  <a:schemeClr val="bg1"/>
                </a:solidFill>
                <a:latin typeface="Minion Pro"/>
                <a:hlinkClick r:id="rId2"/>
              </a:rPr>
              <a:t>https://www.pinterest.com/pin/501940320948176312/</a:t>
            </a:r>
            <a:endParaRPr lang="en-US" sz="2800" dirty="0">
              <a:solidFill>
                <a:schemeClr val="bg1"/>
              </a:solidFill>
              <a:latin typeface="Minion Pro"/>
            </a:endParaRPr>
          </a:p>
        </p:txBody>
      </p:sp>
      <p:sp>
        <p:nvSpPr>
          <p:cNvPr id="4" name="TextBox 3"/>
          <p:cNvSpPr txBox="1"/>
          <p:nvPr/>
        </p:nvSpPr>
        <p:spPr>
          <a:xfrm>
            <a:off x="960120" y="2590800"/>
            <a:ext cx="68580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Discussion of </a:t>
            </a:r>
            <a:r>
              <a:rPr lang="en-US" sz="2800" dirty="0" err="1" smtClean="0">
                <a:solidFill>
                  <a:schemeClr val="bg1"/>
                </a:solidFill>
                <a:latin typeface="Minion Pro"/>
              </a:rPr>
              <a:t>Tetonic</a:t>
            </a:r>
            <a:r>
              <a:rPr lang="en-US" sz="2800" dirty="0" smtClean="0">
                <a:solidFill>
                  <a:schemeClr val="bg1"/>
                </a:solidFill>
                <a:latin typeface="Minion Pro"/>
              </a:rPr>
              <a:t> plates</a:t>
            </a:r>
          </a:p>
          <a:p>
            <a:pPr marL="914400" lvl="1" indent="-457200">
              <a:buFont typeface="Arial" panose="020B0604020202020204" pitchFamily="34" charset="0"/>
              <a:buChar char="•"/>
            </a:pPr>
            <a:r>
              <a:rPr lang="en-US" sz="2800" u="sng" dirty="0" smtClean="0">
                <a:solidFill>
                  <a:schemeClr val="bg1"/>
                </a:solidFill>
                <a:hlinkClick r:id="rId3"/>
              </a:rPr>
              <a:t>https</a:t>
            </a:r>
            <a:r>
              <a:rPr lang="en-US" sz="2800" u="sng" dirty="0">
                <a:solidFill>
                  <a:schemeClr val="bg1"/>
                </a:solidFill>
                <a:hlinkClick r:id="rId3"/>
              </a:rPr>
              <a:t>://www.pinterest.com/pin/289778557252472954/</a:t>
            </a:r>
            <a:endParaRPr lang="en-US" sz="2800" dirty="0">
              <a:solidFill>
                <a:schemeClr val="bg1"/>
              </a:solidFill>
              <a:latin typeface="Minion Pro"/>
            </a:endParaRPr>
          </a:p>
        </p:txBody>
      </p:sp>
      <p:sp>
        <p:nvSpPr>
          <p:cNvPr id="5" name="TextBox 4"/>
          <p:cNvSpPr txBox="1"/>
          <p:nvPr/>
        </p:nvSpPr>
        <p:spPr>
          <a:xfrm>
            <a:off x="960120" y="4343400"/>
            <a:ext cx="719328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Make your own lava bed</a:t>
            </a:r>
          </a:p>
          <a:p>
            <a:pPr marL="914400" lvl="1" indent="-457200">
              <a:buFont typeface="Arial" panose="020B0604020202020204" pitchFamily="34" charset="0"/>
              <a:buChar char="•"/>
            </a:pPr>
            <a:r>
              <a:rPr lang="en-US" sz="2800" u="sng" dirty="0">
                <a:solidFill>
                  <a:schemeClr val="bg1"/>
                </a:solidFill>
                <a:hlinkClick r:id="rId4"/>
              </a:rPr>
              <a:t>https://www.pinterest.com/pin/151574343686577258/</a:t>
            </a:r>
            <a:endParaRPr lang="en-US" sz="2800" dirty="0">
              <a:solidFill>
                <a:schemeClr val="bg1"/>
              </a:solidFill>
              <a:latin typeface="Minion Pro"/>
            </a:endParaRPr>
          </a:p>
        </p:txBody>
      </p:sp>
    </p:spTree>
    <p:extLst>
      <p:ext uri="{BB962C8B-B14F-4D97-AF65-F5344CB8AC3E}">
        <p14:creationId xmlns:p14="http://schemas.microsoft.com/office/powerpoint/2010/main" val="1101653801"/>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181600" y="76200"/>
            <a:ext cx="3602736" cy="6324600"/>
          </a:xfrm>
        </p:spPr>
        <p:txBody>
          <a:bodyPr>
            <a:normAutofit fontScale="77500" lnSpcReduction="20000"/>
          </a:bodyPr>
          <a:lstStyle/>
          <a:p>
            <a:pPr marL="0" indent="0" algn="ctr">
              <a:buNone/>
            </a:pPr>
            <a:endParaRPr lang="en-US" sz="4100" b="1" i="1" dirty="0" smtClean="0"/>
          </a:p>
          <a:p>
            <a:pPr marL="0" indent="0" algn="ctr">
              <a:buNone/>
            </a:pPr>
            <a:r>
              <a:rPr lang="en-US" sz="5400" b="1" i="1" dirty="0" smtClean="0">
                <a:solidFill>
                  <a:schemeClr val="accent6"/>
                </a:solidFill>
              </a:rPr>
              <a:t>Fighting Fire:</a:t>
            </a:r>
          </a:p>
          <a:p>
            <a:pPr marL="0" indent="0" algn="ctr">
              <a:buNone/>
            </a:pPr>
            <a:r>
              <a:rPr lang="en-US" sz="4600" b="1" i="1" dirty="0" smtClean="0">
                <a:solidFill>
                  <a:schemeClr val="accent6"/>
                </a:solidFill>
              </a:rPr>
              <a:t>Ten of the Deadliest Fires in American History and How We Fought Them</a:t>
            </a:r>
          </a:p>
          <a:p>
            <a:pPr marL="0" indent="0" algn="ctr">
              <a:buNone/>
            </a:pPr>
            <a:r>
              <a:rPr lang="en-US" sz="4600" b="1" i="1" dirty="0" smtClean="0">
                <a:solidFill>
                  <a:schemeClr val="accent6"/>
                </a:solidFill>
              </a:rPr>
              <a:t> </a:t>
            </a:r>
            <a:endParaRPr lang="en-US" sz="4600" b="1" i="1" dirty="0">
              <a:solidFill>
                <a:schemeClr val="accent6"/>
              </a:solidFill>
            </a:endParaRPr>
          </a:p>
          <a:p>
            <a:pPr marL="0" indent="0" algn="ctr">
              <a:buNone/>
            </a:pPr>
            <a:r>
              <a:rPr lang="en-US" sz="4400" b="1" dirty="0" smtClean="0">
                <a:solidFill>
                  <a:schemeClr val="accent6"/>
                </a:solidFill>
              </a:rPr>
              <a:t>by </a:t>
            </a:r>
            <a:endParaRPr lang="en-US" sz="4400" b="1" dirty="0">
              <a:solidFill>
                <a:schemeClr val="accent6"/>
              </a:solidFill>
            </a:endParaRPr>
          </a:p>
          <a:p>
            <a:pPr marL="0" indent="0" algn="ctr">
              <a:buNone/>
            </a:pPr>
            <a:r>
              <a:rPr lang="en-US" sz="4400" b="1" dirty="0" smtClean="0">
                <a:solidFill>
                  <a:schemeClr val="accent6"/>
                </a:solidFill>
              </a:rPr>
              <a:t>Michael L. Cooper</a:t>
            </a:r>
            <a:endParaRPr lang="en-US" sz="4400" dirty="0">
              <a:solidFill>
                <a:schemeClr val="accent6"/>
              </a:solidFill>
            </a:endParaRPr>
          </a:p>
          <a:p>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685800"/>
            <a:ext cx="4268419"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4876800" y="5791200"/>
            <a:ext cx="4038600" cy="1200329"/>
          </a:xfrm>
          <a:prstGeom prst="rect">
            <a:avLst/>
          </a:prstGeom>
        </p:spPr>
        <p:txBody>
          <a:bodyPr wrap="square">
            <a:spAutoFit/>
          </a:bodyPr>
          <a:lstStyle/>
          <a:p>
            <a:pPr algn="ctr"/>
            <a:r>
              <a:rPr lang="en-US" kern="1400" dirty="0">
                <a:solidFill>
                  <a:srgbClr val="000000"/>
                </a:solidFill>
                <a:latin typeface="Times New Roman"/>
              </a:rPr>
              <a:t>Chronicles how ten deadly fires lead to new firefighting techniques and technology.</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249423360"/>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77724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Discussion of Fire safety tips</a:t>
            </a:r>
          </a:p>
          <a:p>
            <a:pPr marL="914400" lvl="1" indent="-457200">
              <a:buFont typeface="Arial" panose="020B0604020202020204" pitchFamily="34" charset="0"/>
              <a:buChar char="•"/>
            </a:pPr>
            <a:r>
              <a:rPr lang="en-US" sz="2800" u="sng" dirty="0" smtClean="0">
                <a:solidFill>
                  <a:schemeClr val="bg1"/>
                </a:solidFill>
                <a:hlinkClick r:id="rId2"/>
              </a:rPr>
              <a:t>http</a:t>
            </a:r>
            <a:r>
              <a:rPr lang="en-US" sz="2800" u="sng" dirty="0">
                <a:solidFill>
                  <a:schemeClr val="bg1"/>
                </a:solidFill>
                <a:hlinkClick r:id="rId2"/>
              </a:rPr>
              <a:t>://www.educationworld.com/a_lesson/lesson/lesson026.shtml</a:t>
            </a:r>
            <a:endParaRPr lang="en-US" sz="2800" dirty="0" smtClean="0">
              <a:solidFill>
                <a:schemeClr val="bg1"/>
              </a:solidFill>
              <a:latin typeface="Minion Pro"/>
            </a:endParaRPr>
          </a:p>
        </p:txBody>
      </p:sp>
      <p:sp>
        <p:nvSpPr>
          <p:cNvPr id="3" name="TextBox 2"/>
          <p:cNvSpPr txBox="1"/>
          <p:nvPr/>
        </p:nvSpPr>
        <p:spPr>
          <a:xfrm>
            <a:off x="838200" y="2514600"/>
            <a:ext cx="7543800" cy="2677656"/>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Fire safety activities and worksheets</a:t>
            </a:r>
          </a:p>
          <a:p>
            <a:pPr marL="914400" lvl="1" indent="-457200">
              <a:buFont typeface="Arial" panose="020B0604020202020204" pitchFamily="34" charset="0"/>
              <a:buChar char="•"/>
            </a:pPr>
            <a:r>
              <a:rPr lang="en-US" sz="2800" u="sng" dirty="0">
                <a:solidFill>
                  <a:schemeClr val="bg1"/>
                </a:solidFill>
                <a:hlinkClick r:id="rId3"/>
              </a:rPr>
              <a:t>http://seasonal.theteacherscorner.net/fire-prevention</a:t>
            </a:r>
            <a:r>
              <a:rPr lang="en-US" sz="2800" u="sng" dirty="0" smtClean="0">
                <a:solidFill>
                  <a:schemeClr val="bg1"/>
                </a:solidFill>
                <a:hlinkClick r:id="rId3"/>
              </a:rPr>
              <a:t>/</a:t>
            </a:r>
            <a:endParaRPr lang="en-US" sz="2800" u="sng" dirty="0" smtClean="0">
              <a:solidFill>
                <a:schemeClr val="bg1"/>
              </a:solidFill>
            </a:endParaRPr>
          </a:p>
          <a:p>
            <a:pPr marL="914400" lvl="1" indent="-457200">
              <a:buFont typeface="Arial" panose="020B0604020202020204" pitchFamily="34" charset="0"/>
              <a:buChar char="•"/>
            </a:pPr>
            <a:r>
              <a:rPr lang="en-US" sz="2800" u="sng" dirty="0">
                <a:solidFill>
                  <a:schemeClr val="bg1"/>
                </a:solidFill>
                <a:hlinkClick r:id="rId4"/>
              </a:rPr>
              <a:t>http://busyteacher.org/teaching_ideas_and_techniques/emergency/fire-safety-worksheets/</a:t>
            </a:r>
            <a:endParaRPr lang="en-US" sz="2800" dirty="0">
              <a:solidFill>
                <a:schemeClr val="bg1"/>
              </a:solidFill>
              <a:latin typeface="Minion Pro"/>
            </a:endParaRPr>
          </a:p>
        </p:txBody>
      </p:sp>
    </p:spTree>
    <p:extLst>
      <p:ext uri="{BB962C8B-B14F-4D97-AF65-F5344CB8AC3E}">
        <p14:creationId xmlns:p14="http://schemas.microsoft.com/office/powerpoint/2010/main" val="2160950360"/>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953000" y="0"/>
            <a:ext cx="3755136" cy="5410200"/>
          </a:xfrm>
        </p:spPr>
        <p:txBody>
          <a:bodyPr>
            <a:normAutofit fontScale="77500" lnSpcReduction="20000"/>
          </a:bodyPr>
          <a:lstStyle/>
          <a:p>
            <a:pPr marL="0" indent="0" algn="ctr">
              <a:buNone/>
            </a:pPr>
            <a:endParaRPr lang="en-US" sz="5400" b="1" i="1" dirty="0" smtClean="0"/>
          </a:p>
          <a:p>
            <a:pPr marL="0" indent="0" algn="ctr">
              <a:buNone/>
            </a:pPr>
            <a:r>
              <a:rPr lang="en-US" sz="5400" b="1" i="1" dirty="0" smtClean="0">
                <a:solidFill>
                  <a:schemeClr val="accent6"/>
                </a:solidFill>
              </a:rPr>
              <a:t>Hot Dog! </a:t>
            </a:r>
            <a:r>
              <a:rPr lang="en-US" sz="4600" b="1" i="1" dirty="0" smtClean="0">
                <a:solidFill>
                  <a:schemeClr val="accent6"/>
                </a:solidFill>
              </a:rPr>
              <a:t>Eleanor Roosevelt Throws a Picnic</a:t>
            </a:r>
          </a:p>
          <a:p>
            <a:pPr marL="0" indent="0" algn="ctr">
              <a:buNone/>
            </a:pPr>
            <a:endParaRPr lang="en-US" sz="4600" b="1" dirty="0">
              <a:solidFill>
                <a:schemeClr val="accent6"/>
              </a:solidFill>
            </a:endParaRPr>
          </a:p>
          <a:p>
            <a:pPr marL="0" indent="0" algn="ctr">
              <a:buNone/>
            </a:pPr>
            <a:r>
              <a:rPr lang="en-US" sz="4400" b="1" dirty="0">
                <a:solidFill>
                  <a:schemeClr val="accent6"/>
                </a:solidFill>
              </a:rPr>
              <a:t>by </a:t>
            </a:r>
          </a:p>
          <a:p>
            <a:pPr marL="0" indent="0" algn="ctr">
              <a:buNone/>
            </a:pPr>
            <a:r>
              <a:rPr lang="en-US" sz="4400" b="1" dirty="0" smtClean="0">
                <a:solidFill>
                  <a:schemeClr val="accent6"/>
                </a:solidFill>
              </a:rPr>
              <a:t>Leslie </a:t>
            </a:r>
            <a:r>
              <a:rPr lang="en-US" sz="4400" b="1" dirty="0" err="1" smtClean="0">
                <a:solidFill>
                  <a:schemeClr val="accent6"/>
                </a:solidFill>
              </a:rPr>
              <a:t>Kimmelman</a:t>
            </a:r>
            <a:r>
              <a:rPr lang="en-US" sz="4400" b="1" dirty="0" smtClean="0">
                <a:solidFill>
                  <a:schemeClr val="accent6"/>
                </a:solidFill>
              </a:rPr>
              <a:t> </a:t>
            </a:r>
          </a:p>
          <a:p>
            <a:pPr marL="0" indent="0" algn="ctr">
              <a:buNone/>
            </a:pPr>
            <a:r>
              <a:rPr lang="en-US" sz="3900" b="1" dirty="0" smtClean="0">
                <a:solidFill>
                  <a:schemeClr val="accent6"/>
                </a:solidFill>
              </a:rPr>
              <a:t>Illustrated by</a:t>
            </a:r>
          </a:p>
          <a:p>
            <a:pPr marL="0" indent="0" algn="ctr">
              <a:buNone/>
            </a:pPr>
            <a:r>
              <a:rPr lang="en-US" sz="3900" b="1" dirty="0" smtClean="0">
                <a:solidFill>
                  <a:schemeClr val="accent6"/>
                </a:solidFill>
              </a:rPr>
              <a:t>Victor </a:t>
            </a:r>
            <a:r>
              <a:rPr lang="en-US" sz="3900" b="1" dirty="0" err="1" smtClean="0">
                <a:solidFill>
                  <a:schemeClr val="accent6"/>
                </a:solidFill>
              </a:rPr>
              <a:t>Juhasz</a:t>
            </a:r>
            <a:endParaRPr lang="en-US" sz="3900" dirty="0">
              <a:solidFill>
                <a:schemeClr val="accent6"/>
              </a:solidFill>
            </a:endParaRPr>
          </a:p>
          <a:p>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685800"/>
            <a:ext cx="4509821"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105400" y="5334000"/>
            <a:ext cx="3810000" cy="1200329"/>
          </a:xfrm>
          <a:prstGeom prst="rect">
            <a:avLst/>
          </a:prstGeom>
        </p:spPr>
        <p:txBody>
          <a:bodyPr wrap="square">
            <a:spAutoFit/>
          </a:bodyPr>
          <a:lstStyle/>
          <a:p>
            <a:pPr algn="ctr"/>
            <a:r>
              <a:rPr lang="en-US" kern="1400" dirty="0">
                <a:solidFill>
                  <a:srgbClr val="000000"/>
                </a:solidFill>
                <a:latin typeface="Times New Roman"/>
              </a:rPr>
              <a:t>In 1939 Eleanor Roosevelt knows the perfect way to entertain the King and Queen of England.</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731744369"/>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80772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Activity kit from Sleeping Bear Press</a:t>
            </a:r>
          </a:p>
          <a:p>
            <a:pPr marL="914400" lvl="1" indent="-457200">
              <a:buFont typeface="Arial" panose="020B0604020202020204" pitchFamily="34" charset="0"/>
              <a:buChar char="•"/>
            </a:pPr>
            <a:r>
              <a:rPr lang="en-US" sz="2800" dirty="0">
                <a:solidFill>
                  <a:schemeClr val="bg1"/>
                </a:solidFill>
                <a:latin typeface="Minion Pro"/>
                <a:hlinkClick r:id="rId2"/>
              </a:rPr>
              <a:t>http://</a:t>
            </a:r>
            <a:r>
              <a:rPr lang="en-US" sz="2800" dirty="0" smtClean="0">
                <a:solidFill>
                  <a:srgbClr val="FF0000"/>
                </a:solidFill>
                <a:latin typeface="Minion Pro"/>
                <a:hlinkClick r:id="rId2"/>
              </a:rPr>
              <a:t>www.teachingbooks.net/media/pdf/SleepingBearPress/HotDog_ActivityGuide.pdf</a:t>
            </a:r>
            <a:endParaRPr lang="en-US" sz="2800" dirty="0" smtClean="0">
              <a:solidFill>
                <a:srgbClr val="FF0000"/>
              </a:solidFill>
              <a:latin typeface="Minion Pro"/>
            </a:endParaRPr>
          </a:p>
          <a:p>
            <a:pPr lvl="1"/>
            <a:endParaRPr lang="en-US" sz="2800" dirty="0">
              <a:solidFill>
                <a:schemeClr val="bg1"/>
              </a:solidFill>
              <a:latin typeface="Minion Pro"/>
            </a:endParaRPr>
          </a:p>
        </p:txBody>
      </p:sp>
      <p:sp>
        <p:nvSpPr>
          <p:cNvPr id="4" name="TextBox 3"/>
          <p:cNvSpPr txBox="1"/>
          <p:nvPr/>
        </p:nvSpPr>
        <p:spPr>
          <a:xfrm>
            <a:off x="685800" y="2425482"/>
            <a:ext cx="7772400"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Create a sample menu for a visiting dignitary similar to Eleanor Roosevelt’s</a:t>
            </a:r>
          </a:p>
          <a:p>
            <a:pPr marL="914400" lvl="1" indent="-457200">
              <a:buFont typeface="Arial" panose="020B0604020202020204" pitchFamily="34" charset="0"/>
              <a:buChar char="•"/>
            </a:pPr>
            <a:r>
              <a:rPr lang="en-US" sz="2800" dirty="0">
                <a:solidFill>
                  <a:schemeClr val="bg1"/>
                </a:solidFill>
                <a:latin typeface="Minion Pro"/>
                <a:hlinkClick r:id="rId3"/>
              </a:rPr>
              <a:t>http://</a:t>
            </a:r>
            <a:r>
              <a:rPr lang="en-US" sz="2800" dirty="0" smtClean="0">
                <a:solidFill>
                  <a:schemeClr val="bg1"/>
                </a:solidFill>
                <a:latin typeface="Minion Pro"/>
                <a:hlinkClick r:id="rId3"/>
              </a:rPr>
              <a:t>www.fdrlibrary.marist.edu/aboutfdr/pdfs/royal_picnicmenu.pdf</a:t>
            </a:r>
            <a:endParaRPr lang="en-US" sz="2800" dirty="0" smtClean="0">
              <a:solidFill>
                <a:schemeClr val="bg1"/>
              </a:solidFill>
              <a:latin typeface="Minion Pro"/>
            </a:endParaRPr>
          </a:p>
          <a:p>
            <a:endParaRPr lang="en-US" sz="2800" dirty="0">
              <a:solidFill>
                <a:schemeClr val="bg1"/>
              </a:solidFill>
              <a:latin typeface="Minion Pro"/>
            </a:endParaRPr>
          </a:p>
        </p:txBody>
      </p:sp>
      <p:sp>
        <p:nvSpPr>
          <p:cNvPr id="5" name="TextBox 4"/>
          <p:cNvSpPr txBox="1"/>
          <p:nvPr/>
        </p:nvSpPr>
        <p:spPr>
          <a:xfrm>
            <a:off x="990600" y="4672251"/>
            <a:ext cx="76200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Create an invitation like FDR did in 1939</a:t>
            </a:r>
          </a:p>
          <a:p>
            <a:pPr marL="914400" lvl="1" indent="-457200">
              <a:buFont typeface="Arial" panose="020B0604020202020204" pitchFamily="34" charset="0"/>
              <a:buChar char="•"/>
            </a:pPr>
            <a:r>
              <a:rPr lang="en-US" sz="2800" dirty="0">
                <a:solidFill>
                  <a:schemeClr val="bg1"/>
                </a:solidFill>
                <a:latin typeface="Minion Pro"/>
                <a:hlinkClick r:id="rId4"/>
              </a:rPr>
              <a:t>http://</a:t>
            </a:r>
            <a:r>
              <a:rPr lang="en-US" sz="2800" dirty="0" smtClean="0">
                <a:solidFill>
                  <a:schemeClr val="bg1"/>
                </a:solidFill>
                <a:latin typeface="Minion Pro"/>
                <a:hlinkClick r:id="rId4"/>
              </a:rPr>
              <a:t>www.fdrlibrary.marist.edu/aboutfdr/pdfs/royal_fdrinvitation.pdf</a:t>
            </a:r>
            <a:endParaRPr lang="en-US" sz="2800" dirty="0" smtClean="0">
              <a:solidFill>
                <a:schemeClr val="bg1"/>
              </a:solidFill>
              <a:latin typeface="Minion Pro"/>
            </a:endParaRPr>
          </a:p>
        </p:txBody>
      </p:sp>
    </p:spTree>
    <p:extLst>
      <p:ext uri="{BB962C8B-B14F-4D97-AF65-F5344CB8AC3E}">
        <p14:creationId xmlns:p14="http://schemas.microsoft.com/office/powerpoint/2010/main" val="2505429342"/>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181600" y="0"/>
            <a:ext cx="3962400" cy="5486400"/>
          </a:xfrm>
        </p:spPr>
        <p:txBody>
          <a:bodyPr>
            <a:normAutofit/>
          </a:bodyPr>
          <a:lstStyle/>
          <a:p>
            <a:pPr marL="0" indent="0" algn="ctr">
              <a:buNone/>
            </a:pPr>
            <a:endParaRPr lang="en-US" sz="1100" b="1" i="1" dirty="0" smtClean="0"/>
          </a:p>
          <a:p>
            <a:pPr marL="0" indent="0" algn="ctr">
              <a:buNone/>
            </a:pPr>
            <a:endParaRPr lang="en-US" sz="1200" b="1" i="1" dirty="0"/>
          </a:p>
          <a:p>
            <a:pPr marL="0" indent="0" algn="ctr">
              <a:buNone/>
            </a:pPr>
            <a:r>
              <a:rPr lang="en-US" sz="5400" b="1" i="1" dirty="0" smtClean="0">
                <a:solidFill>
                  <a:schemeClr val="accent6"/>
                </a:solidFill>
              </a:rPr>
              <a:t>How Big Were </a:t>
            </a:r>
            <a:r>
              <a:rPr lang="en-US" sz="5400" b="1" i="1" dirty="0" err="1" smtClean="0">
                <a:solidFill>
                  <a:schemeClr val="accent6"/>
                </a:solidFill>
              </a:rPr>
              <a:t>Dinosaurs?</a:t>
            </a:r>
            <a:r>
              <a:rPr lang="en-US" sz="4400" b="1" dirty="0" err="1" smtClean="0">
                <a:solidFill>
                  <a:schemeClr val="accent6"/>
                </a:solidFill>
              </a:rPr>
              <a:t>by</a:t>
            </a:r>
            <a:r>
              <a:rPr lang="en-US" sz="4400" b="1" dirty="0" smtClean="0">
                <a:solidFill>
                  <a:schemeClr val="accent6"/>
                </a:solidFill>
              </a:rPr>
              <a:t> </a:t>
            </a:r>
          </a:p>
          <a:p>
            <a:pPr marL="0" indent="0" algn="ctr">
              <a:buNone/>
            </a:pPr>
            <a:r>
              <a:rPr lang="en-US" sz="4400" b="1" dirty="0" err="1" smtClean="0">
                <a:solidFill>
                  <a:schemeClr val="accent6"/>
                </a:solidFill>
              </a:rPr>
              <a:t>Lita</a:t>
            </a:r>
            <a:r>
              <a:rPr lang="en-US" sz="4400" b="1" dirty="0" smtClean="0">
                <a:solidFill>
                  <a:schemeClr val="accent6"/>
                </a:solidFill>
              </a:rPr>
              <a:t> Judge</a:t>
            </a:r>
            <a:endParaRPr lang="en-US" sz="4400" dirty="0">
              <a:solidFill>
                <a:schemeClr val="accent6"/>
              </a:solidFill>
            </a:endParaRPr>
          </a:p>
          <a:p>
            <a:pPr algn="ctr"/>
            <a:endParaRPr lang="en-US" sz="4400"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987934"/>
            <a:ext cx="4800600" cy="4879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257800" y="4800600"/>
            <a:ext cx="3581400" cy="1169551"/>
          </a:xfrm>
          <a:prstGeom prst="rect">
            <a:avLst/>
          </a:prstGeom>
        </p:spPr>
        <p:txBody>
          <a:bodyPr wrap="square">
            <a:spAutoFit/>
          </a:bodyPr>
          <a:lstStyle/>
          <a:p>
            <a:pPr algn="ctr"/>
            <a:r>
              <a:rPr lang="en-US" kern="1400" dirty="0">
                <a:solidFill>
                  <a:srgbClr val="000000"/>
                </a:solidFill>
                <a:latin typeface="Times New Roman"/>
              </a:rPr>
              <a:t>Not all dinosaurs were really big, in fact some were very small.</a:t>
            </a:r>
            <a:endParaRPr lang="en-US" kern="1400" dirty="0">
              <a:solidFill>
                <a:srgbClr val="000000"/>
              </a:solidFill>
              <a:latin typeface="Calibri"/>
            </a:endParaRPr>
          </a:p>
          <a:p>
            <a:r>
              <a:rPr lang="en-US" sz="1600" b="1" i="1" kern="1400" dirty="0">
                <a:solidFill>
                  <a:srgbClr val="000000"/>
                </a:solidFill>
                <a:latin typeface="Times New Roman"/>
              </a:rPr>
              <a:t> </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439736609"/>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Talk about cause and effect</a:t>
            </a:r>
          </a:p>
          <a:p>
            <a:pPr>
              <a:buClr>
                <a:srgbClr val="9CB084"/>
              </a:buClr>
            </a:pPr>
            <a:r>
              <a:rPr lang="en-US" sz="2800" dirty="0" smtClean="0">
                <a:solidFill>
                  <a:prstClr val="black"/>
                </a:solidFill>
                <a:latin typeface="Minion Pro"/>
              </a:rPr>
              <a:t>Pair the book with “If you give a mouse a cookie” by Laura </a:t>
            </a:r>
            <a:r>
              <a:rPr lang="en-US" sz="2800" dirty="0" err="1" smtClean="0">
                <a:solidFill>
                  <a:prstClr val="black"/>
                </a:solidFill>
                <a:latin typeface="Minion Pro"/>
              </a:rPr>
              <a:t>Numeroff</a:t>
            </a:r>
            <a:endParaRPr lang="en-US" sz="2800" dirty="0" smtClean="0">
              <a:solidFill>
                <a:prstClr val="black"/>
              </a:solidFill>
              <a:latin typeface="Minion Pro"/>
            </a:endParaRPr>
          </a:p>
          <a:p>
            <a:pPr>
              <a:buClr>
                <a:srgbClr val="9CB084"/>
              </a:buClr>
            </a:pPr>
            <a:r>
              <a:rPr lang="en-US" sz="2800" dirty="0">
                <a:solidFill>
                  <a:prstClr val="black"/>
                </a:solidFill>
                <a:latin typeface="Minion Pro"/>
                <a:hlinkClick r:id="rId2"/>
              </a:rPr>
              <a:t>http://</a:t>
            </a:r>
            <a:r>
              <a:rPr lang="en-US" sz="2800" dirty="0" smtClean="0">
                <a:solidFill>
                  <a:prstClr val="black"/>
                </a:solidFill>
                <a:latin typeface="Minion Pro"/>
                <a:hlinkClick r:id="rId2"/>
              </a:rPr>
              <a:t>www.scasl.net/assets/BookAwards/pba_activity_guides.pdf</a:t>
            </a:r>
            <a:endParaRPr lang="en-US" sz="2800" dirty="0" smtClean="0">
              <a:solidFill>
                <a:prstClr val="black"/>
              </a:solidFill>
              <a:latin typeface="Minion Pro"/>
            </a:endParaRPr>
          </a:p>
          <a:p>
            <a:pPr>
              <a:buClr>
                <a:srgbClr val="9CB084"/>
              </a:buClr>
            </a:pPr>
            <a:r>
              <a:rPr lang="en-US" sz="2800" dirty="0">
                <a:solidFill>
                  <a:prstClr val="black"/>
                </a:solidFill>
                <a:latin typeface="Minion Pro"/>
                <a:hlinkClick r:id="rId3"/>
              </a:rPr>
              <a:t>http://</a:t>
            </a:r>
            <a:r>
              <a:rPr lang="en-US" sz="2800" dirty="0" smtClean="0">
                <a:solidFill>
                  <a:prstClr val="black"/>
                </a:solidFill>
                <a:latin typeface="Minion Pro"/>
                <a:hlinkClick r:id="rId3"/>
              </a:rPr>
              <a:t>www.readworks.org/lessons/grade1/cause-and-effect</a:t>
            </a:r>
            <a:endParaRPr lang="en-US" sz="2800" dirty="0" smtClean="0">
              <a:solidFill>
                <a:prstClr val="black"/>
              </a:solidFill>
              <a:latin typeface="Minion Pro"/>
            </a:endParaRPr>
          </a:p>
          <a:p>
            <a:pPr marL="0" indent="0">
              <a:buClr>
                <a:srgbClr val="9CB084"/>
              </a:buClr>
              <a:buNone/>
            </a:pPr>
            <a:endParaRPr lang="en-US" sz="2800" dirty="0" smtClean="0">
              <a:solidFill>
                <a:prstClr val="black"/>
              </a:solidFill>
              <a:latin typeface="Minion Pro"/>
            </a:endParaRPr>
          </a:p>
          <a:p>
            <a:pPr marL="0" indent="0">
              <a:buClr>
                <a:srgbClr val="9CB084"/>
              </a:buClr>
              <a:buNone/>
            </a:pPr>
            <a:endParaRPr lang="en-US" dirty="0">
              <a:solidFill>
                <a:prstClr val="white"/>
              </a:solidFill>
              <a:latin typeface="Constantia"/>
            </a:endParaRPr>
          </a:p>
        </p:txBody>
      </p:sp>
    </p:spTree>
    <p:extLst>
      <p:ext uri="{BB962C8B-B14F-4D97-AF65-F5344CB8AC3E}">
        <p14:creationId xmlns:p14="http://schemas.microsoft.com/office/powerpoint/2010/main" val="280251428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78486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Write a funny dinosaur poem</a:t>
            </a:r>
          </a:p>
          <a:p>
            <a:pPr marL="914400" lvl="1" indent="-457200">
              <a:buFont typeface="Arial" panose="020B0604020202020204" pitchFamily="34" charset="0"/>
              <a:buChar char="•"/>
            </a:pPr>
            <a:r>
              <a:rPr lang="en-US" sz="2800" dirty="0">
                <a:solidFill>
                  <a:schemeClr val="accent2"/>
                </a:solidFill>
                <a:latin typeface="Minion Pro"/>
              </a:rPr>
              <a:t>http://www.enchantedlearning.com/subjects/dinosaurs/classroom/Poem.shtml</a:t>
            </a:r>
          </a:p>
        </p:txBody>
      </p:sp>
      <p:sp>
        <p:nvSpPr>
          <p:cNvPr id="3" name="TextBox 2"/>
          <p:cNvSpPr txBox="1"/>
          <p:nvPr/>
        </p:nvSpPr>
        <p:spPr>
          <a:xfrm>
            <a:off x="990600" y="2209800"/>
            <a:ext cx="70104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Dinosaur Worksheets for various dinosaurs</a:t>
            </a:r>
          </a:p>
          <a:p>
            <a:pPr marL="914400" lvl="1" indent="-457200">
              <a:buFont typeface="Arial" panose="020B0604020202020204" pitchFamily="34" charset="0"/>
              <a:buChar char="•"/>
            </a:pPr>
            <a:r>
              <a:rPr lang="en-US" sz="2800" dirty="0">
                <a:solidFill>
                  <a:schemeClr val="accent2"/>
                </a:solidFill>
                <a:latin typeface="Minion Pro"/>
              </a:rPr>
              <a:t>http://www.activityvillage.co.uk/dinosaur-worksheets</a:t>
            </a:r>
          </a:p>
        </p:txBody>
      </p:sp>
      <p:sp>
        <p:nvSpPr>
          <p:cNvPr id="5" name="TextBox 4"/>
          <p:cNvSpPr txBox="1"/>
          <p:nvPr/>
        </p:nvSpPr>
        <p:spPr>
          <a:xfrm>
            <a:off x="990600" y="4114800"/>
            <a:ext cx="7543800"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Play dinosaur tag</a:t>
            </a:r>
          </a:p>
          <a:p>
            <a:pPr marL="914400" lvl="1" indent="-457200">
              <a:buFont typeface="Arial" panose="020B0604020202020204" pitchFamily="34" charset="0"/>
              <a:buChar char="•"/>
            </a:pPr>
            <a:r>
              <a:rPr lang="en-US" sz="2800" dirty="0">
                <a:solidFill>
                  <a:schemeClr val="accent2"/>
                </a:solidFill>
                <a:latin typeface="Minion Pro"/>
              </a:rPr>
              <a:t>http://www.teachingideas.co.uk/pe/dinosaurtag.htm</a:t>
            </a:r>
          </a:p>
        </p:txBody>
      </p:sp>
    </p:spTree>
    <p:extLst>
      <p:ext uri="{BB962C8B-B14F-4D97-AF65-F5344CB8AC3E}">
        <p14:creationId xmlns:p14="http://schemas.microsoft.com/office/powerpoint/2010/main" val="2424788272"/>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939912" y="-152400"/>
            <a:ext cx="4204088" cy="5486400"/>
          </a:xfrm>
        </p:spPr>
        <p:txBody>
          <a:bodyPr>
            <a:normAutofit fontScale="92500"/>
          </a:bodyPr>
          <a:lstStyle/>
          <a:p>
            <a:pPr marL="0" indent="0" algn="ctr">
              <a:buNone/>
            </a:pPr>
            <a:endParaRPr lang="en-US" sz="5400" b="1" i="1" dirty="0" smtClean="0"/>
          </a:p>
          <a:p>
            <a:pPr marL="0" indent="0" algn="ctr">
              <a:buNone/>
            </a:pPr>
            <a:r>
              <a:rPr lang="en-US" sz="5400" b="1" i="1" dirty="0" smtClean="0">
                <a:solidFill>
                  <a:schemeClr val="accent6"/>
                </a:solidFill>
              </a:rPr>
              <a:t>Imprisoned: </a:t>
            </a:r>
            <a:r>
              <a:rPr lang="en-US" sz="3600" b="1" i="1" dirty="0" smtClean="0">
                <a:solidFill>
                  <a:schemeClr val="accent6"/>
                </a:solidFill>
              </a:rPr>
              <a:t>The Betrayal of Japanese Americans During World War II</a:t>
            </a:r>
          </a:p>
          <a:p>
            <a:pPr marL="0" indent="0" algn="ctr">
              <a:buNone/>
            </a:pPr>
            <a:r>
              <a:rPr lang="en-US" sz="4400" b="1" dirty="0" smtClean="0">
                <a:solidFill>
                  <a:schemeClr val="accent6"/>
                </a:solidFill>
              </a:rPr>
              <a:t>by </a:t>
            </a:r>
            <a:endParaRPr lang="en-US" sz="4400" b="1" dirty="0">
              <a:solidFill>
                <a:schemeClr val="accent6"/>
              </a:solidFill>
            </a:endParaRPr>
          </a:p>
          <a:p>
            <a:pPr marL="0" indent="0" algn="ctr">
              <a:buNone/>
            </a:pPr>
            <a:r>
              <a:rPr lang="en-US" sz="4400" b="1" dirty="0" smtClean="0">
                <a:solidFill>
                  <a:schemeClr val="accent6"/>
                </a:solidFill>
              </a:rPr>
              <a:t>Martin W. Sandler</a:t>
            </a:r>
            <a:endParaRPr lang="en-US" dirty="0">
              <a:solidFill>
                <a:schemeClr val="accent6"/>
              </a:solidFill>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49102" y="685800"/>
            <a:ext cx="4527698" cy="556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105400" y="5181600"/>
            <a:ext cx="3505200" cy="1200329"/>
          </a:xfrm>
          <a:prstGeom prst="rect">
            <a:avLst/>
          </a:prstGeom>
        </p:spPr>
        <p:txBody>
          <a:bodyPr wrap="square">
            <a:spAutoFit/>
          </a:bodyPr>
          <a:lstStyle/>
          <a:p>
            <a:pPr algn="ctr"/>
            <a:r>
              <a:rPr lang="en-US" kern="1400" dirty="0">
                <a:solidFill>
                  <a:srgbClr val="000000"/>
                </a:solidFill>
                <a:latin typeface="Times New Roman"/>
              </a:rPr>
              <a:t>An in-depth look at the lives of Japanese-Americans after the bombing of Pearl Harbor.</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836515721"/>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57200"/>
            <a:ext cx="81534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Connect food with stories</a:t>
            </a:r>
          </a:p>
          <a:p>
            <a:pPr marL="914400" lvl="1" indent="-457200">
              <a:buFont typeface="Arial" panose="020B0604020202020204" pitchFamily="34" charset="0"/>
              <a:buChar char="•"/>
            </a:pPr>
            <a:r>
              <a:rPr lang="en-US" sz="2800" dirty="0" smtClean="0">
                <a:solidFill>
                  <a:schemeClr val="bg1"/>
                </a:solidFill>
                <a:latin typeface="Minion Pro"/>
                <a:hlinkClick r:id="rId2"/>
              </a:rPr>
              <a:t>http</a:t>
            </a:r>
            <a:r>
              <a:rPr lang="en-US" sz="2800" dirty="0">
                <a:solidFill>
                  <a:schemeClr val="bg1"/>
                </a:solidFill>
                <a:latin typeface="Minion Pro"/>
                <a:hlinkClick r:id="rId2"/>
              </a:rPr>
              <a:t>://</a:t>
            </a:r>
            <a:r>
              <a:rPr lang="en-US" sz="2800" dirty="0" smtClean="0">
                <a:solidFill>
                  <a:schemeClr val="bg1"/>
                </a:solidFill>
                <a:latin typeface="Minion Pro"/>
                <a:hlinkClick r:id="rId2"/>
              </a:rPr>
              <a:t>amhistory.si.edu/ourstory/pdf/internment2/internment_play.pdf</a:t>
            </a:r>
            <a:endParaRPr lang="en-US" sz="2800" dirty="0" smtClean="0">
              <a:solidFill>
                <a:schemeClr val="bg1"/>
              </a:solidFill>
              <a:latin typeface="Minion Pro"/>
            </a:endParaRPr>
          </a:p>
          <a:p>
            <a:pPr marL="914400" lvl="1" indent="-457200">
              <a:buFont typeface="Arial" panose="020B0604020202020204" pitchFamily="34" charset="0"/>
              <a:buChar char="•"/>
            </a:pPr>
            <a:endParaRPr lang="en-US" sz="2800" dirty="0">
              <a:solidFill>
                <a:schemeClr val="bg1"/>
              </a:solidFill>
              <a:latin typeface="Minion Pro"/>
            </a:endParaRPr>
          </a:p>
        </p:txBody>
      </p:sp>
      <p:sp>
        <p:nvSpPr>
          <p:cNvPr id="3" name="TextBox 2"/>
          <p:cNvSpPr txBox="1"/>
          <p:nvPr/>
        </p:nvSpPr>
        <p:spPr>
          <a:xfrm>
            <a:off x="685800" y="2133600"/>
            <a:ext cx="83058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Honoring Japanese Americans</a:t>
            </a:r>
          </a:p>
          <a:p>
            <a:pPr marL="914400" lvl="1" indent="-457200">
              <a:buFont typeface="Arial" panose="020B0604020202020204" pitchFamily="34" charset="0"/>
              <a:buChar char="•"/>
            </a:pPr>
            <a:r>
              <a:rPr lang="en-US" sz="2800" dirty="0">
                <a:solidFill>
                  <a:schemeClr val="bg1"/>
                </a:solidFill>
                <a:latin typeface="Minion Pro"/>
                <a:hlinkClick r:id="rId3"/>
              </a:rPr>
              <a:t>http://</a:t>
            </a:r>
            <a:r>
              <a:rPr lang="en-US" sz="2800" dirty="0" smtClean="0">
                <a:solidFill>
                  <a:schemeClr val="bg1"/>
                </a:solidFill>
                <a:latin typeface="Minion Pro"/>
                <a:hlinkClick r:id="rId3"/>
              </a:rPr>
              <a:t>amhistory.si.edu/ourstory/pdf/internment2/internment_object.pdf</a:t>
            </a:r>
            <a:endParaRPr lang="en-US" sz="2800" dirty="0" smtClean="0">
              <a:solidFill>
                <a:schemeClr val="bg1"/>
              </a:solidFill>
              <a:latin typeface="Minion Pro"/>
            </a:endParaRPr>
          </a:p>
          <a:p>
            <a:endParaRPr lang="en-US" sz="2800" dirty="0">
              <a:solidFill>
                <a:schemeClr val="bg1"/>
              </a:solidFill>
              <a:latin typeface="Minion Pro"/>
            </a:endParaRPr>
          </a:p>
        </p:txBody>
      </p:sp>
      <p:sp>
        <p:nvSpPr>
          <p:cNvPr id="4" name="TextBox 3"/>
          <p:cNvSpPr txBox="1"/>
          <p:nvPr/>
        </p:nvSpPr>
        <p:spPr>
          <a:xfrm>
            <a:off x="685800" y="3733800"/>
            <a:ext cx="80010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Minion Pro"/>
              </a:rPr>
              <a:t>Real People, Real Stories</a:t>
            </a:r>
          </a:p>
          <a:p>
            <a:pPr marL="742950" lvl="1" indent="-285750">
              <a:buFont typeface="Arial" panose="020B0604020202020204" pitchFamily="34" charset="0"/>
              <a:buChar char="•"/>
            </a:pPr>
            <a:r>
              <a:rPr lang="en-US" sz="2800" dirty="0">
                <a:latin typeface="Minion Pro"/>
                <a:hlinkClick r:id="rId4"/>
              </a:rPr>
              <a:t>http://</a:t>
            </a:r>
            <a:r>
              <a:rPr lang="en-US" sz="2800" dirty="0" smtClean="0">
                <a:latin typeface="Minion Pro"/>
                <a:hlinkClick r:id="rId4"/>
              </a:rPr>
              <a:t>amhistory.si.edu/ourstory/pdf/internment2/internment_tech.pdf</a:t>
            </a:r>
            <a:endParaRPr lang="en-US" sz="2800" dirty="0" smtClean="0">
              <a:latin typeface="Minion Pro"/>
            </a:endParaRPr>
          </a:p>
          <a:p>
            <a:pPr marL="742950" lvl="1" indent="-285750">
              <a:buFont typeface="Arial" panose="020B0604020202020204" pitchFamily="34" charset="0"/>
              <a:buChar char="•"/>
            </a:pPr>
            <a:endParaRPr lang="en-US" sz="2800" dirty="0">
              <a:latin typeface="Minion Pro"/>
            </a:endParaRPr>
          </a:p>
        </p:txBody>
      </p:sp>
      <p:sp>
        <p:nvSpPr>
          <p:cNvPr id="5" name="TextBox 4"/>
          <p:cNvSpPr txBox="1"/>
          <p:nvPr/>
        </p:nvSpPr>
        <p:spPr>
          <a:xfrm>
            <a:off x="1295400" y="5257800"/>
            <a:ext cx="7086600" cy="1384995"/>
          </a:xfrm>
          <a:prstGeom prst="rect">
            <a:avLst/>
          </a:prstGeom>
          <a:noFill/>
        </p:spPr>
        <p:txBody>
          <a:bodyPr wrap="square" rtlCol="0">
            <a:spAutoFit/>
          </a:bodyPr>
          <a:lstStyle/>
          <a:p>
            <a:pPr lvl="0"/>
            <a:r>
              <a:rPr lang="en-US" sz="2800" dirty="0">
                <a:solidFill>
                  <a:schemeClr val="bg1"/>
                </a:solidFill>
                <a:latin typeface="Minion Pro"/>
              </a:rPr>
              <a:t>https://zinnedproject.org/materials/a-lesson-on-the-japanese-american-internment</a:t>
            </a:r>
            <a:r>
              <a:rPr lang="en-US" sz="2800" dirty="0" smtClean="0">
                <a:solidFill>
                  <a:schemeClr val="bg1"/>
                </a:solidFill>
                <a:latin typeface="Minion Pro"/>
              </a:rPr>
              <a:t>/</a:t>
            </a:r>
            <a:endParaRPr lang="en-US" sz="2800" dirty="0">
              <a:solidFill>
                <a:schemeClr val="bg1"/>
              </a:solidFill>
              <a:latin typeface="Minion Pro"/>
            </a:endParaRPr>
          </a:p>
        </p:txBody>
      </p:sp>
    </p:spTree>
    <p:extLst>
      <p:ext uri="{BB962C8B-B14F-4D97-AF65-F5344CB8AC3E}">
        <p14:creationId xmlns:p14="http://schemas.microsoft.com/office/powerpoint/2010/main" val="206137890"/>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105400" y="0"/>
            <a:ext cx="3907536" cy="5486400"/>
          </a:xfrm>
        </p:spPr>
        <p:txBody>
          <a:bodyPr>
            <a:normAutofit fontScale="92500" lnSpcReduction="20000"/>
          </a:bodyPr>
          <a:lstStyle/>
          <a:p>
            <a:pPr marL="0" indent="0" algn="ctr">
              <a:buNone/>
            </a:pPr>
            <a:endParaRPr lang="en-US" sz="3200" b="1" i="1" dirty="0" smtClean="0"/>
          </a:p>
          <a:p>
            <a:pPr marL="0" indent="0" algn="ctr">
              <a:buNone/>
            </a:pPr>
            <a:r>
              <a:rPr lang="en-US" sz="5400" b="1" i="1" dirty="0" smtClean="0">
                <a:solidFill>
                  <a:schemeClr val="accent6"/>
                </a:solidFill>
              </a:rPr>
              <a:t>Millions, Billions, &amp; Trillions: </a:t>
            </a:r>
          </a:p>
          <a:p>
            <a:pPr marL="0" indent="0" algn="ctr">
              <a:buNone/>
            </a:pPr>
            <a:r>
              <a:rPr lang="en-US" sz="3800" b="1" i="1" dirty="0" smtClean="0">
                <a:solidFill>
                  <a:schemeClr val="accent6"/>
                </a:solidFill>
              </a:rPr>
              <a:t>Understanding Big Numbers</a:t>
            </a:r>
          </a:p>
          <a:p>
            <a:pPr marL="0" indent="0" algn="ctr">
              <a:buNone/>
            </a:pPr>
            <a:r>
              <a:rPr lang="en-US" sz="4400" b="1" dirty="0" smtClean="0">
                <a:solidFill>
                  <a:schemeClr val="accent6"/>
                </a:solidFill>
              </a:rPr>
              <a:t>by </a:t>
            </a:r>
            <a:endParaRPr lang="en-US" sz="4400" b="1" dirty="0">
              <a:solidFill>
                <a:schemeClr val="accent6"/>
              </a:solidFill>
            </a:endParaRPr>
          </a:p>
          <a:p>
            <a:pPr marL="0" indent="0" algn="ctr">
              <a:buNone/>
            </a:pPr>
            <a:r>
              <a:rPr lang="en-US" sz="4400" b="1" dirty="0" smtClean="0">
                <a:solidFill>
                  <a:schemeClr val="accent6"/>
                </a:solidFill>
              </a:rPr>
              <a:t>David A. Adler</a:t>
            </a:r>
          </a:p>
          <a:p>
            <a:pPr marL="0" indent="0" algn="ctr">
              <a:buNone/>
            </a:pPr>
            <a:r>
              <a:rPr lang="en-US" sz="3000" b="1" dirty="0" smtClean="0">
                <a:solidFill>
                  <a:schemeClr val="accent6"/>
                </a:solidFill>
              </a:rPr>
              <a:t>Illustrated by </a:t>
            </a:r>
          </a:p>
          <a:p>
            <a:pPr marL="0" indent="0" algn="ctr">
              <a:buNone/>
            </a:pPr>
            <a:r>
              <a:rPr lang="en-US" sz="3000" b="1" dirty="0" smtClean="0">
                <a:solidFill>
                  <a:schemeClr val="accent6"/>
                </a:solidFill>
              </a:rPr>
              <a:t>Edward Miller</a:t>
            </a:r>
            <a:endParaRPr lang="en-US" sz="3000" dirty="0">
              <a:solidFill>
                <a:schemeClr val="accent6"/>
              </a:solidFill>
            </a:endParaRPr>
          </a:p>
          <a:p>
            <a:endParaRPr lang="en-US" dirty="0"/>
          </a:p>
        </p:txBody>
      </p:sp>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685800"/>
            <a:ext cx="4648078"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257800" y="5474368"/>
            <a:ext cx="3733800" cy="923330"/>
          </a:xfrm>
          <a:prstGeom prst="rect">
            <a:avLst/>
          </a:prstGeom>
        </p:spPr>
        <p:txBody>
          <a:bodyPr wrap="square">
            <a:spAutoFit/>
          </a:bodyPr>
          <a:lstStyle/>
          <a:p>
            <a:pPr algn="ctr"/>
            <a:r>
              <a:rPr lang="en-US" kern="1400" dirty="0">
                <a:solidFill>
                  <a:srgbClr val="000000"/>
                </a:solidFill>
                <a:latin typeface="Times New Roman"/>
              </a:rPr>
              <a:t>Shows concrete examples of very large numbers.</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668154260"/>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
            <a:ext cx="80772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Compare Millions, Billions &amp; Trillions</a:t>
            </a:r>
          </a:p>
          <a:p>
            <a:pPr marL="914400" lvl="1" indent="-457200">
              <a:buFont typeface="Arial" panose="020B0604020202020204" pitchFamily="34" charset="0"/>
              <a:buChar char="•"/>
            </a:pPr>
            <a:r>
              <a:rPr lang="en-US" sz="2800" u="sng" dirty="0">
                <a:latin typeface="Minion Pro"/>
                <a:hlinkClick r:id="rId2"/>
              </a:rPr>
              <a:t>https://</a:t>
            </a:r>
            <a:r>
              <a:rPr lang="en-US" sz="2800" u="sng" dirty="0" smtClean="0">
                <a:latin typeface="Minion Pro"/>
                <a:hlinkClick r:id="rId2"/>
              </a:rPr>
              <a:t>emccss.everydaymathonline.com/emcrosswalk/pdf/5/g5_tlg_Lesson_2_10_mm_page_66B.pdf</a:t>
            </a:r>
            <a:endParaRPr lang="en-US" sz="2800" dirty="0">
              <a:solidFill>
                <a:schemeClr val="bg1"/>
              </a:solidFill>
              <a:latin typeface="Minion Pro"/>
            </a:endParaRPr>
          </a:p>
        </p:txBody>
      </p:sp>
      <p:sp>
        <p:nvSpPr>
          <p:cNvPr id="3" name="TextBox 2"/>
          <p:cNvSpPr txBox="1"/>
          <p:nvPr/>
        </p:nvSpPr>
        <p:spPr>
          <a:xfrm>
            <a:off x="866274" y="1968282"/>
            <a:ext cx="7620000" cy="5139869"/>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Bulls Eye Game</a:t>
            </a:r>
            <a:endParaRPr lang="en-US" dirty="0">
              <a:solidFill>
                <a:schemeClr val="bg1"/>
              </a:solidFill>
            </a:endParaRPr>
          </a:p>
          <a:p>
            <a:pPr marL="742950" lvl="1" indent="-285750">
              <a:buFont typeface="Arial" panose="020B0604020202020204" pitchFamily="34" charset="0"/>
              <a:buChar char="•"/>
            </a:pPr>
            <a:r>
              <a:rPr lang="en-US" dirty="0" smtClean="0">
                <a:solidFill>
                  <a:schemeClr val="bg1"/>
                </a:solidFill>
              </a:rPr>
              <a:t>Divide </a:t>
            </a:r>
            <a:r>
              <a:rPr lang="en-US" dirty="0">
                <a:solidFill>
                  <a:schemeClr val="bg1"/>
                </a:solidFill>
              </a:rPr>
              <a:t>the students into pairs to play this game.</a:t>
            </a:r>
          </a:p>
          <a:p>
            <a:pPr marL="742950" lvl="1" indent="-285750">
              <a:buFont typeface="Arial" panose="020B0604020202020204" pitchFamily="34" charset="0"/>
              <a:buChar char="•"/>
            </a:pPr>
            <a:r>
              <a:rPr lang="en-US" dirty="0">
                <a:solidFill>
                  <a:schemeClr val="bg1"/>
                </a:solidFill>
              </a:rPr>
              <a:t>Draw a large bull’s-eye on a 2X2 square piece of cardboard.</a:t>
            </a:r>
            <a:br>
              <a:rPr lang="en-US" dirty="0">
                <a:solidFill>
                  <a:schemeClr val="bg1"/>
                </a:solidFill>
              </a:rPr>
            </a:br>
            <a:r>
              <a:rPr lang="en-US" dirty="0">
                <a:solidFill>
                  <a:schemeClr val="bg1"/>
                </a:solidFill>
              </a:rPr>
              <a:t>Label as follows: 1. Inside circle, millions; 2. Next circle,</a:t>
            </a:r>
            <a:br>
              <a:rPr lang="en-US" dirty="0">
                <a:solidFill>
                  <a:schemeClr val="bg1"/>
                </a:solidFill>
              </a:rPr>
            </a:br>
            <a:r>
              <a:rPr lang="en-US" dirty="0">
                <a:solidFill>
                  <a:schemeClr val="bg1"/>
                </a:solidFill>
              </a:rPr>
              <a:t>thousands; 3. Next circle hundreds; 4. Next circle, tens; 5.</a:t>
            </a:r>
            <a:br>
              <a:rPr lang="en-US" dirty="0">
                <a:solidFill>
                  <a:schemeClr val="bg1"/>
                </a:solidFill>
              </a:rPr>
            </a:br>
            <a:r>
              <a:rPr lang="en-US" dirty="0">
                <a:solidFill>
                  <a:schemeClr val="bg1"/>
                </a:solidFill>
              </a:rPr>
              <a:t>Last circle, ones.</a:t>
            </a:r>
          </a:p>
          <a:p>
            <a:pPr marL="742950" lvl="1" indent="-285750">
              <a:buFont typeface="Arial" panose="020B0604020202020204" pitchFamily="34" charset="0"/>
              <a:buChar char="•"/>
            </a:pPr>
            <a:r>
              <a:rPr lang="en-US" dirty="0">
                <a:solidFill>
                  <a:schemeClr val="bg1"/>
                </a:solidFill>
              </a:rPr>
              <a:t>Let students pitch 25 paperclips at the bulls-eye and then</a:t>
            </a:r>
            <a:br>
              <a:rPr lang="en-US" dirty="0">
                <a:solidFill>
                  <a:schemeClr val="bg1"/>
                </a:solidFill>
              </a:rPr>
            </a:br>
            <a:r>
              <a:rPr lang="en-US" dirty="0">
                <a:solidFill>
                  <a:schemeClr val="bg1"/>
                </a:solidFill>
              </a:rPr>
              <a:t>figure out their score by adding up the numbers. Have them use</a:t>
            </a:r>
            <a:br>
              <a:rPr lang="en-US" dirty="0">
                <a:solidFill>
                  <a:schemeClr val="bg1"/>
                </a:solidFill>
              </a:rPr>
            </a:br>
            <a:r>
              <a:rPr lang="en-US" dirty="0">
                <a:solidFill>
                  <a:schemeClr val="bg1"/>
                </a:solidFill>
              </a:rPr>
              <a:t>expanded notation first, and then write the number. For example,</a:t>
            </a:r>
          </a:p>
          <a:p>
            <a:pPr marL="742950" lvl="1" indent="-285750">
              <a:buFont typeface="Arial" panose="020B0604020202020204" pitchFamily="34" charset="0"/>
              <a:buChar char="•"/>
            </a:pPr>
            <a:r>
              <a:rPr lang="en-US" dirty="0">
                <a:solidFill>
                  <a:schemeClr val="bg1"/>
                </a:solidFill>
              </a:rPr>
              <a:t>2,000,000 + 6,000 + 500 + 40 + 8 = 2, 006, 548.</a:t>
            </a:r>
          </a:p>
          <a:p>
            <a:pPr marL="742950" lvl="1" indent="-285750">
              <a:buFont typeface="Arial" panose="020B0604020202020204" pitchFamily="34" charset="0"/>
              <a:buChar char="•"/>
            </a:pPr>
            <a:r>
              <a:rPr lang="en-US" dirty="0">
                <a:solidFill>
                  <a:schemeClr val="bg1"/>
                </a:solidFill>
              </a:rPr>
              <a:t>If the students have difficulty adding their numbers,</a:t>
            </a:r>
            <a:br>
              <a:rPr lang="en-US" dirty="0">
                <a:solidFill>
                  <a:schemeClr val="bg1"/>
                </a:solidFill>
              </a:rPr>
            </a:br>
            <a:r>
              <a:rPr lang="en-US" dirty="0">
                <a:solidFill>
                  <a:schemeClr val="bg1"/>
                </a:solidFill>
              </a:rPr>
              <a:t>have them use their place value charts.</a:t>
            </a:r>
          </a:p>
          <a:p>
            <a:pPr marL="742950" lvl="1" indent="-285750">
              <a:buFont typeface="Arial" panose="020B0604020202020204" pitchFamily="34" charset="0"/>
              <a:buChar char="•"/>
            </a:pPr>
            <a:r>
              <a:rPr lang="en-US" dirty="0">
                <a:solidFill>
                  <a:schemeClr val="bg1"/>
                </a:solidFill>
              </a:rPr>
              <a:t>Whoever has the largest number wins.</a:t>
            </a:r>
          </a:p>
          <a:p>
            <a:pPr marL="914400" lvl="1" indent="-457200">
              <a:buFont typeface="Arial" panose="020B0604020202020204" pitchFamily="34" charset="0"/>
              <a:buChar char="•"/>
            </a:pPr>
            <a:r>
              <a:rPr lang="en-US" sz="2800" u="sng" dirty="0">
                <a:solidFill>
                  <a:schemeClr val="bg1"/>
                </a:solidFill>
                <a:hlinkClick r:id="rId3"/>
              </a:rPr>
              <a:t>http://lessonplanspage.com/mathplacevalue4th-htm/</a:t>
            </a:r>
            <a:endParaRPr lang="en-US" sz="2800" dirty="0">
              <a:solidFill>
                <a:schemeClr val="bg1"/>
              </a:solidFill>
            </a:endParaRPr>
          </a:p>
          <a:p>
            <a:pPr marL="914400" lvl="1" indent="-457200">
              <a:buFont typeface="Arial" panose="020B0604020202020204" pitchFamily="34" charset="0"/>
              <a:buChar char="•"/>
            </a:pPr>
            <a:endParaRPr lang="en-US" sz="2800" dirty="0">
              <a:solidFill>
                <a:schemeClr val="bg1"/>
              </a:solidFill>
              <a:latin typeface="Minion Pro"/>
            </a:endParaRPr>
          </a:p>
        </p:txBody>
      </p:sp>
    </p:spTree>
    <p:extLst>
      <p:ext uri="{BB962C8B-B14F-4D97-AF65-F5344CB8AC3E}">
        <p14:creationId xmlns:p14="http://schemas.microsoft.com/office/powerpoint/2010/main" val="2229798357"/>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181600" y="228600"/>
            <a:ext cx="3962400" cy="5486400"/>
          </a:xfrm>
        </p:spPr>
        <p:txBody>
          <a:bodyPr>
            <a:normAutofit lnSpcReduction="10000"/>
          </a:bodyPr>
          <a:lstStyle/>
          <a:p>
            <a:pPr marL="0" indent="0" algn="ctr">
              <a:buNone/>
            </a:pPr>
            <a:r>
              <a:rPr lang="en-US" sz="5400" b="1" i="1" dirty="0" smtClean="0">
                <a:solidFill>
                  <a:schemeClr val="accent6"/>
                </a:solidFill>
              </a:rPr>
              <a:t>Mr. Ferris and His Wheel</a:t>
            </a:r>
          </a:p>
          <a:p>
            <a:pPr marL="0" indent="0" algn="ctr">
              <a:buNone/>
            </a:pPr>
            <a:r>
              <a:rPr lang="en-US" sz="4400" b="1" dirty="0" smtClean="0">
                <a:solidFill>
                  <a:schemeClr val="accent6"/>
                </a:solidFill>
              </a:rPr>
              <a:t>by </a:t>
            </a:r>
            <a:endParaRPr lang="en-US" sz="4400" b="1" dirty="0">
              <a:solidFill>
                <a:schemeClr val="accent6"/>
              </a:solidFill>
            </a:endParaRPr>
          </a:p>
          <a:p>
            <a:pPr marL="0" indent="0" algn="ctr">
              <a:buNone/>
            </a:pPr>
            <a:r>
              <a:rPr lang="en-US" sz="4400" b="1" dirty="0" smtClean="0">
                <a:solidFill>
                  <a:schemeClr val="accent6"/>
                </a:solidFill>
              </a:rPr>
              <a:t>Kathryn Gibbs Davis </a:t>
            </a:r>
          </a:p>
          <a:p>
            <a:pPr marL="0" indent="0" algn="ctr">
              <a:buNone/>
            </a:pPr>
            <a:r>
              <a:rPr lang="en-US" sz="3200" b="1" dirty="0" smtClean="0">
                <a:solidFill>
                  <a:schemeClr val="accent6"/>
                </a:solidFill>
              </a:rPr>
              <a:t>Illustrated by Gilbert Ford </a:t>
            </a:r>
          </a:p>
          <a:p>
            <a:endParaRPr lang="en-US" dirty="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1143000"/>
            <a:ext cx="46482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334000" y="5486400"/>
            <a:ext cx="3505200" cy="1477328"/>
          </a:xfrm>
          <a:prstGeom prst="rect">
            <a:avLst/>
          </a:prstGeom>
        </p:spPr>
        <p:txBody>
          <a:bodyPr wrap="square">
            <a:spAutoFit/>
          </a:bodyPr>
          <a:lstStyle/>
          <a:p>
            <a:pPr algn="ctr"/>
            <a:r>
              <a:rPr lang="en-US" kern="1400" dirty="0">
                <a:solidFill>
                  <a:srgbClr val="000000"/>
                </a:solidFill>
                <a:latin typeface="Times New Roman"/>
              </a:rPr>
              <a:t>In a magnificent feat of engineering, George Ferris creates a giant wheel for the 1893 World’s Fair.</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944441594"/>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8600"/>
            <a:ext cx="79248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Build a Big Wheel</a:t>
            </a:r>
          </a:p>
          <a:p>
            <a:pPr marL="914400" lvl="1" indent="-457200">
              <a:buFont typeface="Arial" panose="020B0604020202020204" pitchFamily="34" charset="0"/>
              <a:buChar char="•"/>
            </a:pPr>
            <a:r>
              <a:rPr lang="en-US" sz="2800" dirty="0">
                <a:solidFill>
                  <a:schemeClr val="bg1"/>
                </a:solidFill>
                <a:latin typeface="Minion Pro"/>
                <a:hlinkClick r:id="rId2"/>
              </a:rPr>
              <a:t>http://teachers.egfi-k12.org/build-a-big-wheel</a:t>
            </a:r>
            <a:r>
              <a:rPr lang="en-US" sz="2800" dirty="0" smtClean="0">
                <a:solidFill>
                  <a:schemeClr val="bg1"/>
                </a:solidFill>
                <a:latin typeface="Minion Pro"/>
                <a:hlinkClick r:id="rId2"/>
              </a:rPr>
              <a:t>/</a:t>
            </a:r>
            <a:endParaRPr lang="en-US" sz="2800" dirty="0" smtClean="0">
              <a:solidFill>
                <a:schemeClr val="bg1"/>
              </a:solidFill>
              <a:latin typeface="Minion Pro"/>
            </a:endParaRPr>
          </a:p>
          <a:p>
            <a:pPr lvl="1"/>
            <a:endParaRPr lang="en-US" sz="2800" dirty="0">
              <a:solidFill>
                <a:schemeClr val="bg1"/>
              </a:solidFill>
              <a:latin typeface="Minion Pro"/>
            </a:endParaRPr>
          </a:p>
        </p:txBody>
      </p:sp>
      <p:sp>
        <p:nvSpPr>
          <p:cNvPr id="3" name="TextBox 2"/>
          <p:cNvSpPr txBox="1"/>
          <p:nvPr/>
        </p:nvSpPr>
        <p:spPr>
          <a:xfrm>
            <a:off x="533400" y="2044482"/>
            <a:ext cx="80010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Inspiration</a:t>
            </a:r>
          </a:p>
          <a:p>
            <a:pPr marL="914400" lvl="1" indent="-457200">
              <a:buFont typeface="Arial" panose="020B0604020202020204" pitchFamily="34" charset="0"/>
              <a:buChar char="•"/>
            </a:pPr>
            <a:r>
              <a:rPr lang="en-US" sz="2800" dirty="0" smtClean="0">
                <a:solidFill>
                  <a:schemeClr val="bg1"/>
                </a:solidFill>
                <a:latin typeface="Minion Pro"/>
                <a:hlinkClick r:id="rId3"/>
              </a:rPr>
              <a:t>http</a:t>
            </a:r>
            <a:r>
              <a:rPr lang="en-US" sz="2800" dirty="0">
                <a:solidFill>
                  <a:schemeClr val="bg1"/>
                </a:solidFill>
                <a:latin typeface="Minion Pro"/>
                <a:hlinkClick r:id="rId3"/>
              </a:rPr>
              <a:t>://</a:t>
            </a:r>
            <a:r>
              <a:rPr lang="en-US" sz="2800" dirty="0" smtClean="0">
                <a:solidFill>
                  <a:schemeClr val="bg1"/>
                </a:solidFill>
                <a:latin typeface="Minion Pro"/>
                <a:hlinkClick r:id="rId3"/>
              </a:rPr>
              <a:t>www.teachingbooks.net/media/pdf/HMH/Davis_MrFerrisAndHisWheel_TG.pdf</a:t>
            </a:r>
            <a:endParaRPr lang="en-US" sz="2800" dirty="0" smtClean="0">
              <a:solidFill>
                <a:schemeClr val="bg1"/>
              </a:solidFill>
              <a:latin typeface="Minion Pro"/>
            </a:endParaRPr>
          </a:p>
          <a:p>
            <a:pPr marL="914400" lvl="1" indent="-457200">
              <a:buFont typeface="Arial" panose="020B0604020202020204" pitchFamily="34" charset="0"/>
              <a:buChar char="•"/>
            </a:pPr>
            <a:endParaRPr lang="en-US" sz="2800" dirty="0">
              <a:solidFill>
                <a:schemeClr val="bg1"/>
              </a:solidFill>
              <a:latin typeface="Minion Pro"/>
            </a:endParaRPr>
          </a:p>
        </p:txBody>
      </p:sp>
      <p:sp>
        <p:nvSpPr>
          <p:cNvPr id="4" name="TextBox 3"/>
          <p:cNvSpPr txBox="1"/>
          <p:nvPr/>
        </p:nvSpPr>
        <p:spPr>
          <a:xfrm>
            <a:off x="838200" y="3962400"/>
            <a:ext cx="7162800"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solidFill>
                  <a:schemeClr val="bg1"/>
                </a:solidFill>
                <a:latin typeface="Minion Pro"/>
              </a:rPr>
              <a:t>Show your community to the world</a:t>
            </a:r>
          </a:p>
          <a:p>
            <a:pPr marL="742950" lvl="1" indent="-285750">
              <a:buFont typeface="Arial" panose="020B0604020202020204" pitchFamily="34" charset="0"/>
              <a:buChar char="•"/>
            </a:pPr>
            <a:r>
              <a:rPr lang="en-US" sz="2800" dirty="0">
                <a:solidFill>
                  <a:schemeClr val="bg1"/>
                </a:solidFill>
                <a:latin typeface="Minion Pro"/>
                <a:hlinkClick r:id="rId4"/>
              </a:rPr>
              <a:t>http://</a:t>
            </a:r>
            <a:r>
              <a:rPr lang="en-US" sz="2800" dirty="0" smtClean="0">
                <a:solidFill>
                  <a:schemeClr val="bg1"/>
                </a:solidFill>
                <a:latin typeface="Minion Pro"/>
                <a:hlinkClick r:id="rId4"/>
              </a:rPr>
              <a:t>publications.newberry.org/k12maps/module_17/6-8.html</a:t>
            </a:r>
            <a:endParaRPr lang="en-US" sz="2800" dirty="0" smtClean="0">
              <a:solidFill>
                <a:schemeClr val="bg1"/>
              </a:solidFill>
              <a:latin typeface="Minion Pro"/>
            </a:endParaRPr>
          </a:p>
          <a:p>
            <a:pPr lvl="1"/>
            <a:endParaRPr lang="en-US" sz="2800" dirty="0">
              <a:solidFill>
                <a:schemeClr val="bg1"/>
              </a:solidFill>
              <a:latin typeface="Minion Pro"/>
            </a:endParaRPr>
          </a:p>
        </p:txBody>
      </p:sp>
    </p:spTree>
    <p:extLst>
      <p:ext uri="{BB962C8B-B14F-4D97-AF65-F5344CB8AC3E}">
        <p14:creationId xmlns:p14="http://schemas.microsoft.com/office/powerpoint/2010/main" val="1572848796"/>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876800" y="304800"/>
            <a:ext cx="4038600" cy="5029200"/>
          </a:xfrm>
        </p:spPr>
        <p:txBody>
          <a:bodyPr>
            <a:normAutofit fontScale="77500" lnSpcReduction="20000"/>
          </a:bodyPr>
          <a:lstStyle/>
          <a:p>
            <a:pPr marL="0" indent="0" algn="ctr">
              <a:buNone/>
            </a:pPr>
            <a:r>
              <a:rPr lang="en-US" sz="5400" b="1" i="1" dirty="0" smtClean="0">
                <a:solidFill>
                  <a:schemeClr val="accent6"/>
                </a:solidFill>
              </a:rPr>
              <a:t>Separate is Never Equal: </a:t>
            </a:r>
            <a:r>
              <a:rPr lang="en-US" sz="4600" b="1" i="1" dirty="0" smtClean="0">
                <a:solidFill>
                  <a:schemeClr val="accent6"/>
                </a:solidFill>
              </a:rPr>
              <a:t>Sylvia Mendez and Her Family’s Fight for Desegregation</a:t>
            </a:r>
          </a:p>
          <a:p>
            <a:pPr marL="0" indent="0" algn="ctr">
              <a:buNone/>
            </a:pPr>
            <a:endParaRPr lang="en-US" sz="3100" b="1" i="1" dirty="0" smtClean="0">
              <a:solidFill>
                <a:schemeClr val="accent6"/>
              </a:solidFill>
            </a:endParaRPr>
          </a:p>
          <a:p>
            <a:pPr marL="0" indent="0" algn="ctr">
              <a:buNone/>
            </a:pPr>
            <a:r>
              <a:rPr lang="en-US" sz="4400" b="1" dirty="0" smtClean="0">
                <a:solidFill>
                  <a:schemeClr val="accent6"/>
                </a:solidFill>
              </a:rPr>
              <a:t>by </a:t>
            </a:r>
            <a:endParaRPr lang="en-US" sz="4400" b="1" dirty="0">
              <a:solidFill>
                <a:schemeClr val="accent6"/>
              </a:solidFill>
            </a:endParaRPr>
          </a:p>
          <a:p>
            <a:pPr marL="0" indent="0" algn="ctr">
              <a:buNone/>
            </a:pPr>
            <a:r>
              <a:rPr lang="en-US" sz="4400" b="1" dirty="0" smtClean="0">
                <a:solidFill>
                  <a:schemeClr val="accent6"/>
                </a:solidFill>
              </a:rPr>
              <a:t>Duncan </a:t>
            </a:r>
          </a:p>
          <a:p>
            <a:pPr marL="0" indent="0" algn="ctr">
              <a:buNone/>
            </a:pPr>
            <a:r>
              <a:rPr lang="en-US" sz="4400" b="1" dirty="0" err="1" smtClean="0">
                <a:solidFill>
                  <a:schemeClr val="accent6"/>
                </a:solidFill>
              </a:rPr>
              <a:t>Tonatiuh</a:t>
            </a:r>
            <a:endParaRPr lang="en-US" sz="4400" dirty="0">
              <a:solidFill>
                <a:schemeClr val="accent6"/>
              </a:solidFill>
            </a:endParaRPr>
          </a:p>
          <a:p>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762000"/>
            <a:ext cx="4254029" cy="518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4876800" y="5334000"/>
            <a:ext cx="3962400" cy="923330"/>
          </a:xfrm>
          <a:prstGeom prst="rect">
            <a:avLst/>
          </a:prstGeom>
        </p:spPr>
        <p:txBody>
          <a:bodyPr wrap="square">
            <a:spAutoFit/>
          </a:bodyPr>
          <a:lstStyle/>
          <a:p>
            <a:pPr algn="ctr"/>
            <a:r>
              <a:rPr lang="en-US" kern="1400" dirty="0" err="1">
                <a:solidFill>
                  <a:srgbClr val="000000"/>
                </a:solidFill>
                <a:latin typeface="Times New Roman"/>
              </a:rPr>
              <a:t>Syliva</a:t>
            </a:r>
            <a:r>
              <a:rPr lang="en-US" kern="1400" dirty="0">
                <a:solidFill>
                  <a:srgbClr val="000000"/>
                </a:solidFill>
                <a:latin typeface="Times New Roman"/>
              </a:rPr>
              <a:t> and her family fight to end school segregation in California.</a:t>
            </a:r>
            <a:endParaRPr lang="en-US" kern="1400" dirty="0">
              <a:solidFill>
                <a:srgbClr val="000000"/>
              </a:solidFill>
              <a:latin typeface="Calibri"/>
            </a:endParaRPr>
          </a:p>
          <a:p>
            <a:pPr algn="ctr"/>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84825129"/>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33400"/>
            <a:ext cx="7543800"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Persuasive </a:t>
            </a:r>
            <a:r>
              <a:rPr lang="en-US" sz="2800" dirty="0">
                <a:solidFill>
                  <a:schemeClr val="bg1"/>
                </a:solidFill>
                <a:latin typeface="Minion Pro"/>
              </a:rPr>
              <a:t>Letter About Fairness in School &amp; History of School </a:t>
            </a:r>
            <a:r>
              <a:rPr lang="en-US" sz="2800" dirty="0" smtClean="0">
                <a:solidFill>
                  <a:schemeClr val="bg1"/>
                </a:solidFill>
                <a:latin typeface="Minion Pro"/>
              </a:rPr>
              <a:t>Desegregation</a:t>
            </a:r>
          </a:p>
          <a:p>
            <a:pPr marL="914400" lvl="1" indent="-457200">
              <a:buFont typeface="Arial" panose="020B0604020202020204" pitchFamily="34" charset="0"/>
              <a:buChar char="•"/>
            </a:pPr>
            <a:r>
              <a:rPr lang="en-US" sz="2800" dirty="0">
                <a:solidFill>
                  <a:schemeClr val="bg1"/>
                </a:solidFill>
                <a:latin typeface="Minion Pro"/>
                <a:hlinkClick r:id="rId2"/>
              </a:rPr>
              <a:t>http://</a:t>
            </a:r>
            <a:r>
              <a:rPr lang="en-US" sz="2800" dirty="0" smtClean="0">
                <a:solidFill>
                  <a:schemeClr val="bg1"/>
                </a:solidFill>
                <a:latin typeface="Minion Pro"/>
                <a:hlinkClick r:id="rId2"/>
              </a:rPr>
              <a:t>www.adl.org/assets/pdf/education-outreach/book-of-the-month-separate-is-never-equal.pdf</a:t>
            </a:r>
            <a:endParaRPr lang="en-US" sz="2800" dirty="0" smtClean="0">
              <a:solidFill>
                <a:schemeClr val="bg1"/>
              </a:solidFill>
              <a:latin typeface="Minion Pro"/>
            </a:endParaRPr>
          </a:p>
          <a:p>
            <a:pPr lvl="1"/>
            <a:endParaRPr lang="en-US" sz="2800" dirty="0" smtClean="0">
              <a:solidFill>
                <a:schemeClr val="bg1"/>
              </a:solidFill>
              <a:latin typeface="Minion Pro"/>
            </a:endParaRPr>
          </a:p>
          <a:p>
            <a:pPr marL="914400" lvl="1" indent="-457200">
              <a:buFont typeface="Arial" panose="020B0604020202020204" pitchFamily="34" charset="0"/>
              <a:buChar char="•"/>
            </a:pPr>
            <a:r>
              <a:rPr lang="en-US" sz="2800" dirty="0">
                <a:solidFill>
                  <a:schemeClr val="bg1"/>
                </a:solidFill>
                <a:latin typeface="Minion Pro"/>
                <a:hlinkClick r:id="rId3"/>
              </a:rPr>
              <a:t>http://www.booklistreader.com/2014/07/07/bookends-childrens-literature/separate-is-never-equal-by-duncan-tonatiuh</a:t>
            </a:r>
            <a:r>
              <a:rPr lang="en-US" sz="2800" dirty="0" smtClean="0">
                <a:solidFill>
                  <a:schemeClr val="bg1"/>
                </a:solidFill>
                <a:latin typeface="Minion Pro"/>
                <a:hlinkClick r:id="rId3"/>
              </a:rPr>
              <a:t>/</a:t>
            </a:r>
            <a:endParaRPr lang="en-US" sz="2800" dirty="0" smtClean="0">
              <a:solidFill>
                <a:schemeClr val="bg1"/>
              </a:solidFill>
              <a:latin typeface="Minion Pro"/>
            </a:endParaRPr>
          </a:p>
          <a:p>
            <a:pPr lvl="1"/>
            <a:endParaRPr lang="en-US" sz="2800" dirty="0">
              <a:solidFill>
                <a:schemeClr val="bg1"/>
              </a:solidFill>
              <a:latin typeface="Minion Pro"/>
            </a:endParaRPr>
          </a:p>
        </p:txBody>
      </p:sp>
    </p:spTree>
    <p:extLst>
      <p:ext uri="{BB962C8B-B14F-4D97-AF65-F5344CB8AC3E}">
        <p14:creationId xmlns:p14="http://schemas.microsoft.com/office/powerpoint/2010/main" val="857000537"/>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5334000" y="152400"/>
            <a:ext cx="3678936" cy="5486400"/>
          </a:xfrm>
        </p:spPr>
        <p:txBody>
          <a:bodyPr>
            <a:normAutofit fontScale="92500" lnSpcReduction="20000"/>
          </a:bodyPr>
          <a:lstStyle/>
          <a:p>
            <a:pPr marL="0" indent="0" algn="ctr">
              <a:buNone/>
            </a:pPr>
            <a:endParaRPr lang="en-US" sz="1100" b="1" i="1" dirty="0" smtClean="0"/>
          </a:p>
          <a:p>
            <a:pPr marL="0" indent="0" algn="ctr">
              <a:buNone/>
            </a:pPr>
            <a:endParaRPr lang="en-US" sz="1200" b="1" i="1" dirty="0"/>
          </a:p>
          <a:p>
            <a:pPr marL="0" indent="0" algn="ctr">
              <a:buNone/>
            </a:pPr>
            <a:r>
              <a:rPr lang="en-US" sz="5400" b="1" i="1" dirty="0" smtClean="0">
                <a:solidFill>
                  <a:schemeClr val="accent6"/>
                </a:solidFill>
              </a:rPr>
              <a:t>Tiny Creatures: </a:t>
            </a:r>
            <a:r>
              <a:rPr lang="en-US" sz="3900" b="1" i="1" dirty="0" smtClean="0">
                <a:solidFill>
                  <a:schemeClr val="accent6"/>
                </a:solidFill>
              </a:rPr>
              <a:t>The World of Microbes</a:t>
            </a:r>
            <a:endParaRPr lang="en-US" sz="3900" b="1" dirty="0" smtClean="0">
              <a:solidFill>
                <a:schemeClr val="accent6"/>
              </a:solidFill>
            </a:endParaRPr>
          </a:p>
          <a:p>
            <a:pPr marL="0" indent="0" algn="ctr">
              <a:buNone/>
            </a:pPr>
            <a:r>
              <a:rPr lang="en-US" sz="4400" b="1" dirty="0" smtClean="0">
                <a:solidFill>
                  <a:schemeClr val="accent6"/>
                </a:solidFill>
              </a:rPr>
              <a:t>by </a:t>
            </a:r>
          </a:p>
          <a:p>
            <a:pPr marL="0" indent="0" algn="ctr">
              <a:buNone/>
            </a:pPr>
            <a:r>
              <a:rPr lang="en-US" sz="4400" b="1" dirty="0" smtClean="0">
                <a:solidFill>
                  <a:schemeClr val="accent6"/>
                </a:solidFill>
              </a:rPr>
              <a:t>Nicola Davies</a:t>
            </a:r>
          </a:p>
          <a:p>
            <a:pPr marL="0" indent="0" algn="ctr">
              <a:buNone/>
            </a:pPr>
            <a:endParaRPr lang="en-US" sz="4400" b="1" dirty="0" smtClean="0">
              <a:solidFill>
                <a:schemeClr val="accent6"/>
              </a:solidFill>
            </a:endParaRPr>
          </a:p>
          <a:p>
            <a:pPr marL="0" indent="0" algn="ctr">
              <a:buNone/>
            </a:pPr>
            <a:r>
              <a:rPr lang="en-US" sz="3200" b="1" dirty="0" smtClean="0">
                <a:solidFill>
                  <a:schemeClr val="accent6"/>
                </a:solidFill>
              </a:rPr>
              <a:t>Illustrated by Emily Sutton</a:t>
            </a:r>
            <a:endParaRPr lang="en-US" sz="3200" dirty="0">
              <a:solidFill>
                <a:schemeClr val="accent6"/>
              </a:solidFill>
            </a:endParaRPr>
          </a:p>
          <a:p>
            <a:pPr algn="ctr"/>
            <a:endParaRPr lang="en-US" sz="4400"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8600" y="609600"/>
            <a:ext cx="4953000" cy="5745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638800" y="5486400"/>
            <a:ext cx="3200400" cy="923330"/>
          </a:xfrm>
          <a:prstGeom prst="rect">
            <a:avLst/>
          </a:prstGeom>
        </p:spPr>
        <p:txBody>
          <a:bodyPr wrap="square">
            <a:spAutoFit/>
          </a:bodyPr>
          <a:lstStyle/>
          <a:p>
            <a:pPr algn="ctr"/>
            <a:r>
              <a:rPr lang="en-US" kern="1400" dirty="0">
                <a:solidFill>
                  <a:srgbClr val="000000"/>
                </a:solidFill>
                <a:latin typeface="Times New Roman"/>
              </a:rPr>
              <a:t>The tiniest living organisms all work hard to change things.</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285270875"/>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029200" y="76200"/>
            <a:ext cx="3810000" cy="5486400"/>
          </a:xfrm>
        </p:spPr>
        <p:txBody>
          <a:bodyPr>
            <a:normAutofit lnSpcReduction="10000"/>
          </a:bodyPr>
          <a:lstStyle/>
          <a:p>
            <a:pPr marL="0" indent="0" algn="ctr">
              <a:buNone/>
            </a:pPr>
            <a:endParaRPr lang="en-US" sz="2600" b="1" i="1" dirty="0" smtClean="0"/>
          </a:p>
          <a:p>
            <a:pPr marL="0" indent="0" algn="ctr">
              <a:buNone/>
            </a:pPr>
            <a:r>
              <a:rPr lang="en-US" sz="5400" b="1" i="1" dirty="0" smtClean="0">
                <a:solidFill>
                  <a:schemeClr val="bg1"/>
                </a:solidFill>
              </a:rPr>
              <a:t>Buddy and the Bunnies in: </a:t>
            </a:r>
          </a:p>
          <a:p>
            <a:pPr marL="0" indent="0" algn="ctr">
              <a:buNone/>
            </a:pPr>
            <a:r>
              <a:rPr lang="en-US" sz="3900" b="1" i="1" dirty="0" smtClean="0">
                <a:solidFill>
                  <a:schemeClr val="bg1"/>
                </a:solidFill>
              </a:rPr>
              <a:t>Don’t Play With Your Food</a:t>
            </a:r>
          </a:p>
          <a:p>
            <a:pPr marL="0" indent="0" algn="ctr">
              <a:buNone/>
            </a:pPr>
            <a:r>
              <a:rPr lang="en-US" sz="3600" b="1" dirty="0" smtClean="0">
                <a:solidFill>
                  <a:schemeClr val="bg1"/>
                </a:solidFill>
              </a:rPr>
              <a:t>by </a:t>
            </a:r>
            <a:endParaRPr lang="en-US" sz="3600" b="1" dirty="0">
              <a:solidFill>
                <a:schemeClr val="bg1"/>
              </a:solidFill>
            </a:endParaRPr>
          </a:p>
          <a:p>
            <a:pPr marL="0" indent="0" algn="ctr">
              <a:buNone/>
            </a:pPr>
            <a:r>
              <a:rPr lang="en-US" sz="3900" b="1" dirty="0" smtClean="0">
                <a:solidFill>
                  <a:schemeClr val="bg1"/>
                </a:solidFill>
              </a:rPr>
              <a:t>Bob </a:t>
            </a:r>
            <a:r>
              <a:rPr lang="en-US" sz="3900" b="1" dirty="0" err="1" smtClean="0">
                <a:solidFill>
                  <a:schemeClr val="bg1"/>
                </a:solidFill>
              </a:rPr>
              <a:t>Shea</a:t>
            </a:r>
            <a:endParaRPr lang="en-US" dirty="0">
              <a:solidFill>
                <a:schemeClr val="bg1"/>
              </a:solidFill>
            </a:endParaRPr>
          </a:p>
        </p:txBody>
      </p: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33400" y="714473"/>
            <a:ext cx="4230776"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029200" y="5562600"/>
            <a:ext cx="3733800" cy="923330"/>
          </a:xfrm>
          <a:prstGeom prst="rect">
            <a:avLst/>
          </a:prstGeom>
        </p:spPr>
        <p:txBody>
          <a:bodyPr wrap="square">
            <a:spAutoFit/>
          </a:bodyPr>
          <a:lstStyle/>
          <a:p>
            <a:pPr algn="ctr"/>
            <a:r>
              <a:rPr lang="en-US" kern="1400" dirty="0">
                <a:solidFill>
                  <a:srgbClr val="000000"/>
                </a:solidFill>
                <a:latin typeface="Times New Roman"/>
              </a:rPr>
              <a:t>Buddy wants to eat bunnies until they become friends.</a:t>
            </a:r>
            <a:endParaRPr lang="en-US" kern="1400" dirty="0">
              <a:solidFill>
                <a:srgbClr val="000000"/>
              </a:solidFill>
              <a:latin typeface="Calibri"/>
            </a:endParaRPr>
          </a:p>
          <a:p>
            <a:pPr algn="ctr"/>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426690984"/>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609600"/>
            <a:ext cx="7924800"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schemeClr val="bg1"/>
                </a:solidFill>
                <a:latin typeface="Minion Pro"/>
              </a:rPr>
              <a:t>Pathologist visit</a:t>
            </a:r>
          </a:p>
          <a:p>
            <a:pPr marL="457200" indent="-457200">
              <a:buFont typeface="Arial" panose="020B0604020202020204" pitchFamily="34" charset="0"/>
              <a:buChar char="•"/>
            </a:pPr>
            <a:r>
              <a:rPr lang="en-US" sz="2800" dirty="0" smtClean="0">
                <a:solidFill>
                  <a:schemeClr val="bg1"/>
                </a:solidFill>
                <a:latin typeface="Minion Pro"/>
              </a:rPr>
              <a:t>Microbes in Yogurt</a:t>
            </a:r>
          </a:p>
          <a:p>
            <a:pPr marL="457200" indent="-457200">
              <a:buFont typeface="Arial" panose="020B0604020202020204" pitchFamily="34" charset="0"/>
              <a:buChar char="•"/>
            </a:pPr>
            <a:r>
              <a:rPr lang="en-US" sz="2800" dirty="0" smtClean="0">
                <a:solidFill>
                  <a:schemeClr val="bg1"/>
                </a:solidFill>
                <a:latin typeface="Minion Pro"/>
              </a:rPr>
              <a:t>Microbes in Compost</a:t>
            </a:r>
          </a:p>
          <a:p>
            <a:pPr marL="914400" lvl="1" indent="-457200">
              <a:buFont typeface="Arial" panose="020B0604020202020204" pitchFamily="34" charset="0"/>
              <a:buChar char="•"/>
            </a:pPr>
            <a:r>
              <a:rPr lang="en-US" sz="2800" dirty="0">
                <a:solidFill>
                  <a:schemeClr val="bg1"/>
                </a:solidFill>
                <a:latin typeface="Minion Pro"/>
                <a:hlinkClick r:id="rId2"/>
              </a:rPr>
              <a:t>http://</a:t>
            </a:r>
            <a:r>
              <a:rPr lang="en-US" sz="2800" dirty="0" smtClean="0">
                <a:solidFill>
                  <a:schemeClr val="bg1"/>
                </a:solidFill>
                <a:latin typeface="Minion Pro"/>
                <a:hlinkClick r:id="rId2"/>
              </a:rPr>
              <a:t>classroombookshelf.blogspot.com/2014/11/tiny-creatures-world-of-microbes.html</a:t>
            </a:r>
            <a:endParaRPr lang="en-US" sz="2800" dirty="0" smtClean="0">
              <a:solidFill>
                <a:schemeClr val="bg1"/>
              </a:solidFill>
              <a:latin typeface="Minion Pro"/>
            </a:endParaRPr>
          </a:p>
          <a:p>
            <a:pPr lvl="1"/>
            <a:endParaRPr lang="en-US" sz="2800" dirty="0">
              <a:solidFill>
                <a:schemeClr val="bg1"/>
              </a:solidFill>
              <a:latin typeface="Minion Pro"/>
            </a:endParaRPr>
          </a:p>
        </p:txBody>
      </p:sp>
    </p:spTree>
    <p:extLst>
      <p:ext uri="{BB962C8B-B14F-4D97-AF65-F5344CB8AC3E}">
        <p14:creationId xmlns:p14="http://schemas.microsoft.com/office/powerpoint/2010/main" val="944728288"/>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57200"/>
            <a:ext cx="9144000" cy="1371600"/>
          </a:xfrm>
        </p:spPr>
        <p:txBody>
          <a:bodyPr>
            <a:noAutofit/>
          </a:bodyPr>
          <a:lstStyle/>
          <a:p>
            <a:pPr algn="ctr"/>
            <a:r>
              <a:rPr lang="en-US" sz="4800" b="1" dirty="0" smtClean="0">
                <a:solidFill>
                  <a:schemeClr val="bg1"/>
                </a:solidFill>
              </a:rPr>
              <a:t>Beehive</a:t>
            </a:r>
            <a:br>
              <a:rPr lang="en-US" sz="4800" b="1" dirty="0" smtClean="0">
                <a:solidFill>
                  <a:schemeClr val="bg1"/>
                </a:solidFill>
              </a:rPr>
            </a:br>
            <a:r>
              <a:rPr lang="en-US" sz="4800" b="1" dirty="0" smtClean="0">
                <a:solidFill>
                  <a:schemeClr val="bg1"/>
                </a:solidFill>
              </a:rPr>
              <a:t>Poetry Book List</a:t>
            </a:r>
            <a:endParaRPr lang="en-US" sz="4800" b="1" dirty="0">
              <a:solidFill>
                <a:schemeClr val="bg1"/>
              </a:solidFill>
            </a:endParaRPr>
          </a:p>
        </p:txBody>
      </p:sp>
      <p:sp>
        <p:nvSpPr>
          <p:cNvPr id="6" name="TextBox 5"/>
          <p:cNvSpPr txBox="1"/>
          <p:nvPr/>
        </p:nvSpPr>
        <p:spPr>
          <a:xfrm>
            <a:off x="3048000" y="5638800"/>
            <a:ext cx="3048000" cy="707886"/>
          </a:xfrm>
          <a:prstGeom prst="rect">
            <a:avLst/>
          </a:prstGeom>
          <a:noFill/>
        </p:spPr>
        <p:txBody>
          <a:bodyPr wrap="square" rtlCol="0">
            <a:spAutoFit/>
          </a:bodyPr>
          <a:lstStyle/>
          <a:p>
            <a:pPr algn="ctr"/>
            <a:r>
              <a:rPr lang="en-US" sz="4000" b="1" dirty="0" smtClean="0">
                <a:solidFill>
                  <a:srgbClr val="292934"/>
                </a:solidFill>
              </a:rPr>
              <a:t>2015-2016</a:t>
            </a:r>
            <a:endParaRPr lang="en-US" sz="4000" b="1" dirty="0">
              <a:solidFill>
                <a:srgbClr val="292934"/>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714" y="1803590"/>
            <a:ext cx="4876573" cy="4063810"/>
          </a:xfrm>
          <a:prstGeom prst="rect">
            <a:avLst/>
          </a:prstGeom>
        </p:spPr>
      </p:pic>
    </p:spTree>
    <p:extLst>
      <p:ext uri="{BB962C8B-B14F-4D97-AF65-F5344CB8AC3E}">
        <p14:creationId xmlns:p14="http://schemas.microsoft.com/office/powerpoint/2010/main" val="3640538516"/>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029200" y="152400"/>
            <a:ext cx="3810000" cy="4648200"/>
          </a:xfrm>
        </p:spPr>
        <p:txBody>
          <a:bodyPr>
            <a:normAutofit/>
          </a:bodyPr>
          <a:lstStyle/>
          <a:p>
            <a:pPr marL="0" indent="0" algn="ctr">
              <a:buNone/>
            </a:pPr>
            <a:endParaRPr lang="en-US" sz="3200" b="1" i="1" dirty="0" smtClean="0"/>
          </a:p>
          <a:p>
            <a:pPr marL="0" indent="0" algn="ctr">
              <a:buNone/>
            </a:pPr>
            <a:r>
              <a:rPr lang="en-US" sz="5000" b="1" i="1" dirty="0" smtClean="0">
                <a:solidFill>
                  <a:schemeClr val="bg1"/>
                </a:solidFill>
              </a:rPr>
              <a:t>Dust of Eden</a:t>
            </a:r>
            <a:endParaRPr lang="en-US" sz="5000" b="1" dirty="0">
              <a:solidFill>
                <a:schemeClr val="bg1"/>
              </a:solidFill>
            </a:endParaRPr>
          </a:p>
          <a:p>
            <a:pPr marL="0" indent="0" algn="ctr">
              <a:buNone/>
            </a:pPr>
            <a:r>
              <a:rPr lang="en-US" sz="3600" b="1" dirty="0">
                <a:solidFill>
                  <a:schemeClr val="bg1"/>
                </a:solidFill>
              </a:rPr>
              <a:t>by </a:t>
            </a:r>
          </a:p>
          <a:p>
            <a:pPr marL="0" indent="0" algn="ctr">
              <a:buNone/>
            </a:pPr>
            <a:r>
              <a:rPr lang="en-US" sz="3600" b="1" dirty="0" smtClean="0">
                <a:solidFill>
                  <a:schemeClr val="bg1"/>
                </a:solidFill>
              </a:rPr>
              <a:t>Mariko </a:t>
            </a:r>
          </a:p>
          <a:p>
            <a:pPr marL="0" indent="0" algn="ctr">
              <a:buNone/>
            </a:pPr>
            <a:r>
              <a:rPr lang="en-US" sz="3600" b="1" dirty="0" smtClean="0">
                <a:solidFill>
                  <a:schemeClr val="bg1"/>
                </a:solidFill>
              </a:rPr>
              <a:t>Nagai</a:t>
            </a:r>
            <a:endParaRPr lang="en-US" sz="3600" b="1" dirty="0">
              <a:solidFill>
                <a:schemeClr val="bg1"/>
              </a:solidFill>
            </a:endParaRP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745165"/>
            <a:ext cx="3733800" cy="5427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4724400" y="4876800"/>
            <a:ext cx="4191000" cy="1200329"/>
          </a:xfrm>
          <a:prstGeom prst="rect">
            <a:avLst/>
          </a:prstGeom>
        </p:spPr>
        <p:txBody>
          <a:bodyPr wrap="square">
            <a:spAutoFit/>
          </a:bodyPr>
          <a:lstStyle/>
          <a:p>
            <a:pPr algn="ctr"/>
            <a:r>
              <a:rPr lang="en-US" kern="1400" dirty="0">
                <a:solidFill>
                  <a:srgbClr val="000000"/>
                </a:solidFill>
                <a:latin typeface="Times New Roman"/>
              </a:rPr>
              <a:t>A novel in verse about Mina and her family who are sent to an internment camp in Idaho.</a:t>
            </a:r>
            <a:endParaRPr lang="en-US" kern="1400" dirty="0">
              <a:solidFill>
                <a:srgbClr val="000000"/>
              </a:solidFill>
              <a:latin typeface="Calibri"/>
            </a:endParaRPr>
          </a:p>
          <a:p>
            <a:pPr algn="ctr"/>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388958821"/>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381000"/>
            <a:ext cx="8229600" cy="5715000"/>
          </a:xfrm>
        </p:spPr>
        <p:txBody>
          <a:bodyPr>
            <a:normAutofit/>
          </a:bodyPr>
          <a:lstStyle/>
          <a:p>
            <a:r>
              <a:rPr lang="en-US" sz="2800" dirty="0" smtClean="0">
                <a:solidFill>
                  <a:schemeClr val="bg1"/>
                </a:solidFill>
                <a:latin typeface="Minion Pro"/>
              </a:rPr>
              <a:t>Study Japanese </a:t>
            </a:r>
            <a:r>
              <a:rPr lang="en-US" sz="2800" dirty="0">
                <a:solidFill>
                  <a:schemeClr val="bg1"/>
                </a:solidFill>
                <a:latin typeface="Minion Pro"/>
              </a:rPr>
              <a:t>History</a:t>
            </a:r>
          </a:p>
          <a:p>
            <a:r>
              <a:rPr lang="en-US" sz="2800" dirty="0" smtClean="0">
                <a:solidFill>
                  <a:schemeClr val="bg1"/>
                </a:solidFill>
                <a:latin typeface="Minion Pro"/>
              </a:rPr>
              <a:t>Great Pictures of the camps</a:t>
            </a:r>
            <a:endParaRPr lang="en-US" sz="2800" dirty="0">
              <a:solidFill>
                <a:schemeClr val="bg1"/>
              </a:solidFill>
              <a:latin typeface="Minion Pro"/>
            </a:endParaRPr>
          </a:p>
          <a:p>
            <a:r>
              <a:rPr lang="en-US" sz="2800" dirty="0" smtClean="0">
                <a:solidFill>
                  <a:schemeClr val="bg1"/>
                </a:solidFill>
                <a:latin typeface="Minion Pro"/>
              </a:rPr>
              <a:t>Study Internment </a:t>
            </a:r>
            <a:r>
              <a:rPr lang="en-US" sz="2800" dirty="0">
                <a:solidFill>
                  <a:schemeClr val="bg1"/>
                </a:solidFill>
                <a:latin typeface="Minion Pro"/>
              </a:rPr>
              <a:t>camps</a:t>
            </a:r>
          </a:p>
          <a:p>
            <a:r>
              <a:rPr lang="en-US" sz="2800" dirty="0" smtClean="0">
                <a:solidFill>
                  <a:schemeClr val="bg1"/>
                </a:solidFill>
                <a:latin typeface="Minion Pro"/>
              </a:rPr>
              <a:t>Talk about what a novel </a:t>
            </a:r>
            <a:r>
              <a:rPr lang="en-US" sz="2800" dirty="0">
                <a:solidFill>
                  <a:schemeClr val="bg1"/>
                </a:solidFill>
                <a:latin typeface="Minion Pro"/>
              </a:rPr>
              <a:t>in verse</a:t>
            </a:r>
          </a:p>
          <a:p>
            <a:r>
              <a:rPr lang="en-US" sz="2800" dirty="0" smtClean="0">
                <a:solidFill>
                  <a:schemeClr val="bg1"/>
                </a:solidFill>
                <a:latin typeface="Minion Pro"/>
              </a:rPr>
              <a:t>Study the internment camp at </a:t>
            </a:r>
            <a:r>
              <a:rPr lang="en-US" sz="2800" dirty="0" err="1" smtClean="0">
                <a:solidFill>
                  <a:schemeClr val="bg1"/>
                </a:solidFill>
                <a:latin typeface="Minion Pro"/>
              </a:rPr>
              <a:t>Topez</a:t>
            </a:r>
            <a:r>
              <a:rPr lang="en-US" sz="2800" dirty="0" smtClean="0">
                <a:solidFill>
                  <a:schemeClr val="bg1"/>
                </a:solidFill>
                <a:latin typeface="Minion Pro"/>
              </a:rPr>
              <a:t> in Utah</a:t>
            </a:r>
            <a:endParaRPr lang="en-US" sz="2800" dirty="0">
              <a:solidFill>
                <a:schemeClr val="bg1"/>
              </a:solidFill>
              <a:latin typeface="Minion Pro"/>
            </a:endParaRPr>
          </a:p>
          <a:p>
            <a:endParaRPr lang="en-US" sz="2800" dirty="0">
              <a:solidFill>
                <a:schemeClr val="bg1"/>
              </a:solidFill>
              <a:latin typeface="Minion Pro"/>
            </a:endParaRPr>
          </a:p>
        </p:txBody>
      </p:sp>
    </p:spTree>
    <p:extLst>
      <p:ext uri="{BB962C8B-B14F-4D97-AF65-F5344CB8AC3E}">
        <p14:creationId xmlns:p14="http://schemas.microsoft.com/office/powerpoint/2010/main" val="134255893"/>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6019800" y="-152400"/>
            <a:ext cx="2836332" cy="4648200"/>
          </a:xfrm>
        </p:spPr>
        <p:txBody>
          <a:bodyPr>
            <a:normAutofit/>
          </a:bodyPr>
          <a:lstStyle/>
          <a:p>
            <a:pPr marL="0" indent="0" algn="ctr">
              <a:buNone/>
            </a:pPr>
            <a:endParaRPr lang="en-US" sz="3200" b="1" i="1" dirty="0" smtClean="0"/>
          </a:p>
          <a:p>
            <a:pPr marL="0" indent="0" algn="ctr">
              <a:buNone/>
            </a:pPr>
            <a:r>
              <a:rPr lang="en-US" sz="5000" b="1" i="1" dirty="0" smtClean="0">
                <a:solidFill>
                  <a:schemeClr val="bg1"/>
                </a:solidFill>
              </a:rPr>
              <a:t>Hi, Koo:</a:t>
            </a:r>
          </a:p>
          <a:p>
            <a:pPr marL="0" indent="0" algn="ctr">
              <a:buNone/>
            </a:pPr>
            <a:r>
              <a:rPr lang="en-US" sz="3600" b="1" i="1" dirty="0" smtClean="0">
                <a:solidFill>
                  <a:schemeClr val="bg1"/>
                </a:solidFill>
              </a:rPr>
              <a:t>A Year of Seasons</a:t>
            </a:r>
            <a:endParaRPr lang="en-US" sz="3600" b="1" dirty="0">
              <a:solidFill>
                <a:schemeClr val="bg1"/>
              </a:solidFill>
            </a:endParaRPr>
          </a:p>
          <a:p>
            <a:pPr marL="0" indent="0" algn="ctr">
              <a:buNone/>
            </a:pPr>
            <a:r>
              <a:rPr lang="en-US" sz="3600" b="1" dirty="0">
                <a:solidFill>
                  <a:schemeClr val="bg1"/>
                </a:solidFill>
              </a:rPr>
              <a:t>by </a:t>
            </a:r>
          </a:p>
          <a:p>
            <a:pPr marL="0" indent="0" algn="ctr">
              <a:buNone/>
            </a:pPr>
            <a:r>
              <a:rPr lang="en-US" sz="3600" b="1" dirty="0" smtClean="0">
                <a:solidFill>
                  <a:schemeClr val="bg1"/>
                </a:solidFill>
              </a:rPr>
              <a:t>Jon </a:t>
            </a:r>
          </a:p>
          <a:p>
            <a:pPr marL="0" indent="0" algn="ctr">
              <a:buNone/>
            </a:pPr>
            <a:r>
              <a:rPr lang="en-US" sz="3600" b="1" dirty="0" err="1" smtClean="0">
                <a:solidFill>
                  <a:schemeClr val="bg1"/>
                </a:solidFill>
              </a:rPr>
              <a:t>Muth</a:t>
            </a:r>
            <a:endParaRPr lang="en-US" sz="3600" b="1" dirty="0">
              <a:solidFill>
                <a:schemeClr val="bg1"/>
              </a:solidFill>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1295400"/>
            <a:ext cx="4953000"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867400" y="4876800"/>
            <a:ext cx="3200400" cy="1200329"/>
          </a:xfrm>
          <a:prstGeom prst="rect">
            <a:avLst/>
          </a:prstGeom>
        </p:spPr>
        <p:txBody>
          <a:bodyPr wrap="square">
            <a:spAutoFit/>
          </a:bodyPr>
          <a:lstStyle/>
          <a:p>
            <a:pPr algn="ctr"/>
            <a:r>
              <a:rPr lang="en-US" kern="1400" dirty="0">
                <a:solidFill>
                  <a:srgbClr val="000000"/>
                </a:solidFill>
                <a:latin typeface="Times New Roman"/>
              </a:rPr>
              <a:t>Twenty-six haikus about the four seasons presented by a panda bear named Koo.</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2004504689"/>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381000"/>
            <a:ext cx="8001000" cy="5715000"/>
          </a:xfrm>
        </p:spPr>
        <p:txBody>
          <a:bodyPr>
            <a:normAutofit/>
          </a:bodyPr>
          <a:lstStyle/>
          <a:p>
            <a:r>
              <a:rPr lang="en-US" sz="2800" dirty="0">
                <a:solidFill>
                  <a:schemeClr val="bg1"/>
                </a:solidFill>
                <a:latin typeface="Minion Pro"/>
                <a:hlinkClick r:id="rId2"/>
              </a:rPr>
              <a:t>http://</a:t>
            </a:r>
            <a:r>
              <a:rPr lang="en-US" sz="2800" dirty="0" smtClean="0">
                <a:solidFill>
                  <a:schemeClr val="bg1"/>
                </a:solidFill>
                <a:latin typeface="Minion Pro"/>
                <a:hlinkClick r:id="rId2"/>
              </a:rPr>
              <a:t>classroombookshelf.blogspot.co.uk/2014/04/firefly-july-and-hi-koo-poems-about.html</a:t>
            </a:r>
            <a:endParaRPr lang="en-US" sz="2800" dirty="0" smtClean="0">
              <a:solidFill>
                <a:schemeClr val="bg1"/>
              </a:solidFill>
              <a:latin typeface="Minion Pro"/>
            </a:endParaRPr>
          </a:p>
          <a:p>
            <a:pPr marL="0" indent="0">
              <a:buNone/>
            </a:pPr>
            <a:r>
              <a:rPr lang="en-US" sz="2800" dirty="0">
                <a:solidFill>
                  <a:schemeClr val="bg1"/>
                </a:solidFill>
                <a:latin typeface="Minion Pro"/>
              </a:rPr>
              <a:t> </a:t>
            </a:r>
            <a:r>
              <a:rPr lang="en-US" sz="2800" dirty="0" smtClean="0">
                <a:solidFill>
                  <a:schemeClr val="bg1"/>
                </a:solidFill>
                <a:latin typeface="Minion Pro"/>
              </a:rPr>
              <a:t>  (All sorts of ideas to teach this book)</a:t>
            </a:r>
          </a:p>
          <a:p>
            <a:r>
              <a:rPr lang="en-US" sz="2800" dirty="0" smtClean="0">
                <a:solidFill>
                  <a:schemeClr val="bg1"/>
                </a:solidFill>
                <a:latin typeface="Minion Pro"/>
              </a:rPr>
              <a:t>Teach and practice haiku poetry</a:t>
            </a:r>
          </a:p>
          <a:p>
            <a:r>
              <a:rPr lang="en-US" sz="2800" dirty="0" smtClean="0">
                <a:solidFill>
                  <a:schemeClr val="bg1"/>
                </a:solidFill>
                <a:latin typeface="Minion Pro"/>
              </a:rPr>
              <a:t>Learn about the seasons and the differences</a:t>
            </a:r>
          </a:p>
          <a:p>
            <a:r>
              <a:rPr lang="en-US" sz="2800" dirty="0">
                <a:solidFill>
                  <a:schemeClr val="bg1"/>
                </a:solidFill>
                <a:latin typeface="Minion Pro"/>
                <a:hlinkClick r:id="rId3"/>
              </a:rPr>
              <a:t>http://joannamarple.com/2014/04/hi-koo-a-year-of-seasons-perfect-picture-book-friday</a:t>
            </a:r>
            <a:r>
              <a:rPr lang="en-US" sz="2800" dirty="0" smtClean="0">
                <a:solidFill>
                  <a:schemeClr val="bg1"/>
                </a:solidFill>
                <a:latin typeface="Minion Pro"/>
                <a:hlinkClick r:id="rId3"/>
              </a:rPr>
              <a:t>/</a:t>
            </a:r>
            <a:endParaRPr lang="en-US" sz="2800" dirty="0" smtClean="0">
              <a:solidFill>
                <a:schemeClr val="bg1"/>
              </a:solidFill>
              <a:latin typeface="Minion Pro"/>
            </a:endParaRPr>
          </a:p>
          <a:p>
            <a:pPr marL="0" indent="0">
              <a:buNone/>
            </a:pPr>
            <a:r>
              <a:rPr lang="en-US" sz="2800" dirty="0">
                <a:solidFill>
                  <a:schemeClr val="bg1"/>
                </a:solidFill>
                <a:latin typeface="Minion Pro"/>
              </a:rPr>
              <a:t> </a:t>
            </a:r>
            <a:r>
              <a:rPr lang="en-US" sz="2800" dirty="0" smtClean="0">
                <a:solidFill>
                  <a:schemeClr val="bg1"/>
                </a:solidFill>
                <a:latin typeface="Minion Pro"/>
              </a:rPr>
              <a:t>  (Videos and lessons that apply to the book</a:t>
            </a:r>
            <a:endParaRPr lang="en-US" sz="2800" dirty="0">
              <a:solidFill>
                <a:schemeClr val="bg1"/>
              </a:solidFill>
              <a:latin typeface="Minion Pro"/>
            </a:endParaRPr>
          </a:p>
        </p:txBody>
      </p:sp>
    </p:spTree>
    <p:extLst>
      <p:ext uri="{BB962C8B-B14F-4D97-AF65-F5344CB8AC3E}">
        <p14:creationId xmlns:p14="http://schemas.microsoft.com/office/powerpoint/2010/main" val="4014438363"/>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257800" y="228600"/>
            <a:ext cx="3657600" cy="5486400"/>
          </a:xfrm>
        </p:spPr>
        <p:txBody>
          <a:bodyPr>
            <a:normAutofit fontScale="92500"/>
          </a:bodyPr>
          <a:lstStyle/>
          <a:p>
            <a:pPr marL="0" indent="0" algn="ctr">
              <a:buNone/>
            </a:pPr>
            <a:r>
              <a:rPr lang="en-US" sz="5400" b="1" i="1" dirty="0" smtClean="0">
                <a:solidFill>
                  <a:schemeClr val="bg1"/>
                </a:solidFill>
              </a:rPr>
              <a:t>Ode to a Commode: </a:t>
            </a:r>
            <a:r>
              <a:rPr lang="en-US" sz="3900" b="1" i="1" dirty="0" smtClean="0">
                <a:solidFill>
                  <a:schemeClr val="bg1"/>
                </a:solidFill>
              </a:rPr>
              <a:t>Concrete Poems</a:t>
            </a:r>
          </a:p>
          <a:p>
            <a:pPr marL="0" indent="0" algn="ctr">
              <a:buNone/>
            </a:pPr>
            <a:r>
              <a:rPr lang="en-US" sz="4200" b="1" i="1" dirty="0" smtClean="0">
                <a:solidFill>
                  <a:schemeClr val="bg1"/>
                </a:solidFill>
              </a:rPr>
              <a:t> </a:t>
            </a:r>
            <a:r>
              <a:rPr lang="en-US" sz="3900" b="1" dirty="0" smtClean="0">
                <a:solidFill>
                  <a:schemeClr val="bg1"/>
                </a:solidFill>
              </a:rPr>
              <a:t>by </a:t>
            </a:r>
          </a:p>
          <a:p>
            <a:pPr marL="0" indent="0" algn="ctr">
              <a:buNone/>
            </a:pPr>
            <a:r>
              <a:rPr lang="en-US" sz="3900" b="1" dirty="0" smtClean="0">
                <a:solidFill>
                  <a:schemeClr val="bg1"/>
                </a:solidFill>
              </a:rPr>
              <a:t>Brian P. </a:t>
            </a:r>
          </a:p>
          <a:p>
            <a:pPr marL="0" indent="0" algn="ctr">
              <a:buNone/>
            </a:pPr>
            <a:r>
              <a:rPr lang="en-US" sz="3900" b="1" dirty="0" smtClean="0">
                <a:solidFill>
                  <a:schemeClr val="bg1"/>
                </a:solidFill>
              </a:rPr>
              <a:t>Cleary</a:t>
            </a:r>
          </a:p>
          <a:p>
            <a:pPr marL="0" indent="0" algn="ctr">
              <a:buNone/>
            </a:pPr>
            <a:endParaRPr lang="en-US" sz="1900" b="1" dirty="0" smtClean="0">
              <a:solidFill>
                <a:schemeClr val="bg1"/>
              </a:solidFill>
            </a:endParaRPr>
          </a:p>
          <a:p>
            <a:pPr marL="0" indent="0" algn="ctr">
              <a:buNone/>
            </a:pPr>
            <a:r>
              <a:rPr lang="en-US" sz="2800" dirty="0" smtClean="0">
                <a:solidFill>
                  <a:schemeClr val="bg1"/>
                </a:solidFill>
              </a:rPr>
              <a:t>illustrated  </a:t>
            </a:r>
            <a:r>
              <a:rPr lang="en-US" sz="2800" dirty="0">
                <a:solidFill>
                  <a:schemeClr val="bg1"/>
                </a:solidFill>
              </a:rPr>
              <a:t>by</a:t>
            </a:r>
          </a:p>
          <a:p>
            <a:pPr marL="0" indent="0" algn="ctr">
              <a:buNone/>
            </a:pPr>
            <a:r>
              <a:rPr lang="en-US" sz="2800" dirty="0" smtClean="0">
                <a:solidFill>
                  <a:schemeClr val="bg1"/>
                </a:solidFill>
              </a:rPr>
              <a:t>Andy Rowland</a:t>
            </a:r>
            <a:endParaRPr lang="en-US" sz="2800" dirty="0">
              <a:solidFill>
                <a:schemeClr val="bg1"/>
              </a:solidFill>
            </a:endParaRPr>
          </a:p>
          <a:p>
            <a:pPr marL="0" indent="0" algn="ctr">
              <a:buNone/>
            </a:pPr>
            <a:endParaRPr lang="en-US" sz="4400" b="1" dirty="0" smtClean="0"/>
          </a:p>
          <a:p>
            <a:pPr marL="0" indent="0" algn="ctr">
              <a:buNone/>
            </a:pPr>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685800"/>
            <a:ext cx="4114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181600" y="5885765"/>
            <a:ext cx="3810000" cy="646331"/>
          </a:xfrm>
          <a:prstGeom prst="rect">
            <a:avLst/>
          </a:prstGeom>
        </p:spPr>
        <p:txBody>
          <a:bodyPr wrap="square">
            <a:spAutoFit/>
          </a:bodyPr>
          <a:lstStyle/>
          <a:p>
            <a:pPr algn="ctr"/>
            <a:r>
              <a:rPr lang="en-US" dirty="0">
                <a:solidFill>
                  <a:schemeClr val="bg1"/>
                </a:solidFill>
                <a:latin typeface="Minion Pro"/>
              </a:rPr>
              <a:t>Find the objects in these poems shaped just like their inspiration.</a:t>
            </a:r>
          </a:p>
        </p:txBody>
      </p:sp>
    </p:spTree>
    <p:extLst>
      <p:ext uri="{BB962C8B-B14F-4D97-AF65-F5344CB8AC3E}">
        <p14:creationId xmlns:p14="http://schemas.microsoft.com/office/powerpoint/2010/main" val="744175245"/>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81000" y="533400"/>
            <a:ext cx="8382000" cy="4572000"/>
          </a:xfrm>
        </p:spPr>
        <p:txBody>
          <a:bodyPr>
            <a:normAutofit/>
          </a:bodyPr>
          <a:lstStyle/>
          <a:p>
            <a:r>
              <a:rPr lang="en-US" sz="2800" dirty="0">
                <a:solidFill>
                  <a:schemeClr val="bg1"/>
                </a:solidFill>
                <a:latin typeface="Minion Pro"/>
                <a:hlinkClick r:id="rId2"/>
              </a:rPr>
              <a:t>http://www.brianpcleary.com</a:t>
            </a:r>
            <a:r>
              <a:rPr lang="en-US" sz="2800" dirty="0" smtClean="0">
                <a:solidFill>
                  <a:schemeClr val="bg1"/>
                </a:solidFill>
                <a:latin typeface="Minion Pro"/>
                <a:hlinkClick r:id="rId2"/>
              </a:rPr>
              <a:t>/</a:t>
            </a:r>
            <a:endParaRPr lang="en-US" sz="2800" dirty="0" smtClean="0">
              <a:solidFill>
                <a:schemeClr val="bg1"/>
              </a:solidFill>
              <a:latin typeface="Minion Pro"/>
            </a:endParaRPr>
          </a:p>
          <a:p>
            <a:pPr marL="0" indent="0">
              <a:buNone/>
            </a:pPr>
            <a:r>
              <a:rPr lang="en-US" sz="2800" dirty="0">
                <a:solidFill>
                  <a:schemeClr val="bg1"/>
                </a:solidFill>
                <a:latin typeface="Minion Pro"/>
              </a:rPr>
              <a:t> </a:t>
            </a:r>
            <a:r>
              <a:rPr lang="en-US" sz="2800" dirty="0" smtClean="0">
                <a:solidFill>
                  <a:schemeClr val="bg1"/>
                </a:solidFill>
                <a:latin typeface="Minion Pro"/>
              </a:rPr>
              <a:t>  (Author website)</a:t>
            </a:r>
          </a:p>
          <a:p>
            <a:r>
              <a:rPr lang="en-US" sz="2800" dirty="0" smtClean="0">
                <a:solidFill>
                  <a:schemeClr val="bg1"/>
                </a:solidFill>
                <a:latin typeface="Minion Pro"/>
              </a:rPr>
              <a:t>Students can create their own concrete poetry </a:t>
            </a:r>
            <a:endParaRPr lang="en-US" sz="2800" dirty="0">
              <a:solidFill>
                <a:schemeClr val="bg1"/>
              </a:solidFill>
              <a:latin typeface="Minion Pro"/>
            </a:endParaRPr>
          </a:p>
        </p:txBody>
      </p:sp>
    </p:spTree>
    <p:extLst>
      <p:ext uri="{BB962C8B-B14F-4D97-AF65-F5344CB8AC3E}">
        <p14:creationId xmlns:p14="http://schemas.microsoft.com/office/powerpoint/2010/main" val="3295141346"/>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4953000" y="0"/>
            <a:ext cx="3907536" cy="5791200"/>
          </a:xfrm>
        </p:spPr>
        <p:txBody>
          <a:bodyPr>
            <a:normAutofit lnSpcReduction="10000"/>
          </a:bodyPr>
          <a:lstStyle/>
          <a:p>
            <a:pPr marL="0" indent="0" algn="ctr">
              <a:buNone/>
            </a:pPr>
            <a:endParaRPr lang="en-US" b="1" i="1" dirty="0" smtClean="0"/>
          </a:p>
          <a:p>
            <a:pPr marL="0" indent="0" algn="ctr">
              <a:buNone/>
            </a:pPr>
            <a:r>
              <a:rPr lang="en-US" sz="5000" b="1" i="1" dirty="0" smtClean="0">
                <a:solidFill>
                  <a:schemeClr val="bg1"/>
                </a:solidFill>
              </a:rPr>
              <a:t>The Pet Project: </a:t>
            </a:r>
          </a:p>
          <a:p>
            <a:pPr marL="0" indent="0" algn="ctr">
              <a:buNone/>
            </a:pPr>
            <a:r>
              <a:rPr lang="en-US" sz="3600" b="1" i="1" dirty="0" smtClean="0">
                <a:solidFill>
                  <a:schemeClr val="bg1"/>
                </a:solidFill>
              </a:rPr>
              <a:t>Cute and Cuddly Vicious Verses</a:t>
            </a:r>
            <a:endParaRPr lang="en-US" sz="3600" b="1" dirty="0">
              <a:solidFill>
                <a:schemeClr val="bg1"/>
              </a:solidFill>
            </a:endParaRPr>
          </a:p>
          <a:p>
            <a:pPr marL="0" indent="0" algn="ctr">
              <a:buNone/>
            </a:pPr>
            <a:r>
              <a:rPr lang="en-US" sz="3600" b="1" dirty="0" smtClean="0">
                <a:solidFill>
                  <a:schemeClr val="bg1"/>
                </a:solidFill>
              </a:rPr>
              <a:t>by </a:t>
            </a:r>
            <a:endParaRPr lang="en-US" sz="3600" b="1" dirty="0">
              <a:solidFill>
                <a:schemeClr val="bg1"/>
              </a:solidFill>
            </a:endParaRPr>
          </a:p>
          <a:p>
            <a:pPr marL="0" indent="0" algn="ctr">
              <a:buNone/>
            </a:pPr>
            <a:r>
              <a:rPr lang="en-US" sz="3600" b="1" dirty="0" smtClean="0">
                <a:solidFill>
                  <a:schemeClr val="bg1"/>
                </a:solidFill>
              </a:rPr>
              <a:t>Lisa Wheeler</a:t>
            </a:r>
          </a:p>
          <a:p>
            <a:pPr marL="0" indent="0" algn="ctr">
              <a:buNone/>
            </a:pPr>
            <a:endParaRPr lang="en-US" sz="1800" dirty="0">
              <a:solidFill>
                <a:schemeClr val="bg1"/>
              </a:solidFill>
            </a:endParaRPr>
          </a:p>
          <a:p>
            <a:pPr marL="0" indent="0" algn="ctr">
              <a:buNone/>
            </a:pPr>
            <a:r>
              <a:rPr lang="en-US" dirty="0" smtClean="0">
                <a:solidFill>
                  <a:schemeClr val="bg1"/>
                </a:solidFill>
              </a:rPr>
              <a:t>illustrated  </a:t>
            </a:r>
            <a:r>
              <a:rPr lang="en-US" dirty="0">
                <a:solidFill>
                  <a:schemeClr val="bg1"/>
                </a:solidFill>
              </a:rPr>
              <a:t>by</a:t>
            </a:r>
          </a:p>
          <a:p>
            <a:pPr marL="0" indent="0" algn="ctr">
              <a:buNone/>
            </a:pPr>
            <a:r>
              <a:rPr lang="en-US" dirty="0" smtClean="0">
                <a:solidFill>
                  <a:schemeClr val="bg1"/>
                </a:solidFill>
              </a:rPr>
              <a:t>Zachariah </a:t>
            </a:r>
            <a:r>
              <a:rPr lang="en-US" dirty="0" err="1" smtClean="0">
                <a:solidFill>
                  <a:schemeClr val="bg1"/>
                </a:solidFill>
              </a:rPr>
              <a:t>OHora</a:t>
            </a:r>
            <a:endParaRPr lang="en-US" dirty="0">
              <a:solidFill>
                <a:schemeClr val="bg1"/>
              </a:solidFill>
            </a:endParaRPr>
          </a:p>
          <a:p>
            <a:pPr marL="0" indent="0">
              <a:buNone/>
            </a:pPr>
            <a:endParaRPr lang="en-US"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1278780"/>
            <a:ext cx="4211638" cy="4670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410200" y="5410200"/>
            <a:ext cx="2819400" cy="1200329"/>
          </a:xfrm>
          <a:prstGeom prst="rect">
            <a:avLst/>
          </a:prstGeom>
        </p:spPr>
        <p:txBody>
          <a:bodyPr wrap="square">
            <a:spAutoFit/>
          </a:bodyPr>
          <a:lstStyle/>
          <a:p>
            <a:pPr algn="ctr"/>
            <a:r>
              <a:rPr lang="en-US" dirty="0">
                <a:solidFill>
                  <a:schemeClr val="bg1"/>
                </a:solidFill>
              </a:rPr>
              <a:t>An analytical young girl plans out a scientific experiment in order to find the perfect pet.</a:t>
            </a:r>
          </a:p>
        </p:txBody>
      </p:sp>
    </p:spTree>
    <p:extLst>
      <p:ext uri="{BB962C8B-B14F-4D97-AF65-F5344CB8AC3E}">
        <p14:creationId xmlns:p14="http://schemas.microsoft.com/office/powerpoint/2010/main" val="747375009"/>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381000" y="838200"/>
            <a:ext cx="8305800" cy="4800600"/>
          </a:xfrm>
        </p:spPr>
        <p:txBody>
          <a:bodyPr>
            <a:normAutofit/>
          </a:bodyPr>
          <a:lstStyle/>
          <a:p>
            <a:r>
              <a:rPr lang="en-US" sz="2800" dirty="0" smtClean="0">
                <a:solidFill>
                  <a:schemeClr val="bg1"/>
                </a:solidFill>
                <a:latin typeface="Minion Pro"/>
              </a:rPr>
              <a:t>Vote for a classroom pet (use a stuffed animal or have a drawing contest)</a:t>
            </a:r>
          </a:p>
          <a:p>
            <a:r>
              <a:rPr lang="en-US" sz="2800" dirty="0">
                <a:solidFill>
                  <a:schemeClr val="bg1"/>
                </a:solidFill>
                <a:latin typeface="Minion Pro"/>
                <a:hlinkClick r:id="rId2"/>
              </a:rPr>
              <a:t>http://</a:t>
            </a:r>
            <a:r>
              <a:rPr lang="en-US" sz="2800" dirty="0" smtClean="0">
                <a:solidFill>
                  <a:schemeClr val="bg1"/>
                </a:solidFill>
                <a:latin typeface="Minion Pro"/>
                <a:hlinkClick r:id="rId2"/>
              </a:rPr>
              <a:t>www.lisawheelerbooks.com/LW/Pet_Project.html</a:t>
            </a:r>
            <a:endParaRPr lang="en-US" sz="2800" dirty="0" smtClean="0">
              <a:solidFill>
                <a:schemeClr val="bg1"/>
              </a:solidFill>
              <a:latin typeface="Minion Pro"/>
            </a:endParaRPr>
          </a:p>
          <a:p>
            <a:pPr marL="0" indent="0">
              <a:buNone/>
            </a:pPr>
            <a:r>
              <a:rPr lang="en-US" sz="2800" dirty="0">
                <a:solidFill>
                  <a:schemeClr val="bg1"/>
                </a:solidFill>
                <a:latin typeface="Minion Pro"/>
              </a:rPr>
              <a:t> </a:t>
            </a:r>
            <a:r>
              <a:rPr lang="en-US" sz="2800" dirty="0" smtClean="0">
                <a:solidFill>
                  <a:schemeClr val="bg1"/>
                </a:solidFill>
                <a:latin typeface="Minion Pro"/>
              </a:rPr>
              <a:t>  (Author website)</a:t>
            </a:r>
            <a:endParaRPr lang="en-US" sz="2800" dirty="0">
              <a:solidFill>
                <a:schemeClr val="bg1"/>
              </a:solidFill>
              <a:latin typeface="Minion Pro"/>
            </a:endParaRPr>
          </a:p>
        </p:txBody>
      </p:sp>
    </p:spTree>
    <p:extLst>
      <p:ext uri="{BB962C8B-B14F-4D97-AF65-F5344CB8AC3E}">
        <p14:creationId xmlns:p14="http://schemas.microsoft.com/office/powerpoint/2010/main" val="4105348322"/>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4"/>
          <p:cNvSpPr txBox="1">
            <a:spLocks/>
          </p:cNvSpPr>
          <p:nvPr/>
        </p:nvSpPr>
        <p:spPr>
          <a:xfrm>
            <a:off x="152400" y="609600"/>
            <a:ext cx="8915400" cy="5486400"/>
          </a:xfrm>
          <a:prstGeom prst="rect">
            <a:avLst/>
          </a:prstGeom>
        </p:spPr>
        <p:txBody>
          <a:bodyPr>
            <a:norm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a:buClr>
                <a:srgbClr val="9CB084"/>
              </a:buClr>
            </a:pPr>
            <a:r>
              <a:rPr lang="en-US" sz="2800" dirty="0" smtClean="0">
                <a:solidFill>
                  <a:prstClr val="black"/>
                </a:solidFill>
                <a:latin typeface="Minion Pro"/>
              </a:rPr>
              <a:t>Bunny ear crafts</a:t>
            </a:r>
          </a:p>
          <a:p>
            <a:pPr>
              <a:buClr>
                <a:srgbClr val="9CB084"/>
              </a:buClr>
            </a:pPr>
            <a:r>
              <a:rPr lang="en-US" dirty="0">
                <a:solidFill>
                  <a:prstClr val="white"/>
                </a:solidFill>
                <a:latin typeface="Constantia"/>
                <a:hlinkClick r:id="rId2"/>
              </a:rPr>
              <a:t>http://</a:t>
            </a:r>
            <a:r>
              <a:rPr lang="en-US" dirty="0" smtClean="0">
                <a:solidFill>
                  <a:prstClr val="white"/>
                </a:solidFill>
                <a:latin typeface="Constantia"/>
                <a:hlinkClick r:id="rId2"/>
              </a:rPr>
              <a:t>www.teachingbooks.net/tb.cgi?tid=37017&amp;a=1</a:t>
            </a:r>
            <a:endParaRPr lang="en-US" dirty="0" smtClean="0">
              <a:solidFill>
                <a:prstClr val="white"/>
              </a:solidFill>
              <a:latin typeface="Constantia"/>
            </a:endParaRPr>
          </a:p>
          <a:p>
            <a:pPr>
              <a:buClr>
                <a:srgbClr val="9CB084"/>
              </a:buClr>
            </a:pPr>
            <a:r>
              <a:rPr lang="en-US" dirty="0">
                <a:solidFill>
                  <a:prstClr val="white"/>
                </a:solidFill>
                <a:latin typeface="Constantia"/>
                <a:hlinkClick r:id="rId3"/>
              </a:rPr>
              <a:t>http://</a:t>
            </a:r>
            <a:r>
              <a:rPr lang="en-US" dirty="0" smtClean="0">
                <a:solidFill>
                  <a:prstClr val="white"/>
                </a:solidFill>
                <a:latin typeface="Constantia"/>
                <a:hlinkClick r:id="rId3"/>
              </a:rPr>
              <a:t>molib.org/wp-content/uploads/2015/02/Activity-Sheet-2015-Buddy-and-Bunnies.pdf</a:t>
            </a:r>
            <a:endParaRPr lang="en-US" dirty="0" smtClean="0">
              <a:solidFill>
                <a:prstClr val="white"/>
              </a:solidFill>
              <a:latin typeface="Constantia"/>
            </a:endParaRPr>
          </a:p>
          <a:p>
            <a:pPr>
              <a:buClr>
                <a:srgbClr val="9CB084"/>
              </a:buClr>
            </a:pPr>
            <a:endParaRPr lang="en-US" dirty="0">
              <a:solidFill>
                <a:prstClr val="white"/>
              </a:solidFill>
              <a:latin typeface="Constantia"/>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3876" y="2743200"/>
            <a:ext cx="3242469" cy="3704432"/>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1645492197"/>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105400" y="152400"/>
            <a:ext cx="3907536" cy="5791200"/>
          </a:xfrm>
        </p:spPr>
        <p:txBody>
          <a:bodyPr>
            <a:normAutofit/>
          </a:bodyPr>
          <a:lstStyle/>
          <a:p>
            <a:pPr marL="0" indent="0" algn="ctr">
              <a:buNone/>
            </a:pPr>
            <a:endParaRPr lang="en-US" b="1" i="1" dirty="0" smtClean="0"/>
          </a:p>
          <a:p>
            <a:pPr marL="0" indent="0" algn="ctr">
              <a:buNone/>
            </a:pPr>
            <a:r>
              <a:rPr lang="en-US" sz="5000" b="1" i="1" dirty="0" smtClean="0">
                <a:solidFill>
                  <a:schemeClr val="bg1"/>
                </a:solidFill>
              </a:rPr>
              <a:t>Poem Depot:</a:t>
            </a:r>
          </a:p>
          <a:p>
            <a:pPr marL="0" indent="0" algn="ctr">
              <a:buNone/>
            </a:pPr>
            <a:r>
              <a:rPr lang="en-US" sz="3600" b="1" i="1" dirty="0" smtClean="0">
                <a:solidFill>
                  <a:schemeClr val="bg1"/>
                </a:solidFill>
              </a:rPr>
              <a:t>Aisles of Smiles</a:t>
            </a:r>
            <a:endParaRPr lang="en-US" sz="3600" b="1" dirty="0">
              <a:solidFill>
                <a:schemeClr val="bg1"/>
              </a:solidFill>
            </a:endParaRPr>
          </a:p>
          <a:p>
            <a:pPr marL="0" indent="0" algn="ctr">
              <a:buNone/>
            </a:pPr>
            <a:r>
              <a:rPr lang="en-US" sz="3600" b="1" dirty="0" smtClean="0">
                <a:solidFill>
                  <a:schemeClr val="bg1"/>
                </a:solidFill>
              </a:rPr>
              <a:t>by </a:t>
            </a:r>
            <a:endParaRPr lang="en-US" sz="3600" b="1" dirty="0">
              <a:solidFill>
                <a:schemeClr val="bg1"/>
              </a:solidFill>
            </a:endParaRPr>
          </a:p>
          <a:p>
            <a:pPr marL="0" indent="0" algn="ctr">
              <a:buNone/>
            </a:pPr>
            <a:r>
              <a:rPr lang="en-US" sz="3600" b="1" dirty="0" smtClean="0">
                <a:solidFill>
                  <a:schemeClr val="bg1"/>
                </a:solidFill>
              </a:rPr>
              <a:t>Douglas </a:t>
            </a:r>
          </a:p>
          <a:p>
            <a:pPr marL="0" indent="0" algn="ctr">
              <a:buNone/>
            </a:pPr>
            <a:r>
              <a:rPr lang="en-US" sz="3600" b="1" dirty="0" smtClean="0">
                <a:solidFill>
                  <a:schemeClr val="bg1"/>
                </a:solidFill>
              </a:rPr>
              <a:t>Florian</a:t>
            </a:r>
          </a:p>
          <a:p>
            <a:pPr marL="0" indent="0" algn="ctr">
              <a:buNone/>
            </a:pPr>
            <a:endParaRPr lang="en-US" sz="1800" dirty="0"/>
          </a:p>
          <a:p>
            <a:pPr marL="0" indent="0">
              <a:buNone/>
            </a:pPr>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609600"/>
            <a:ext cx="4343400" cy="569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334000" y="5257800"/>
            <a:ext cx="3464859" cy="369332"/>
          </a:xfrm>
          <a:prstGeom prst="rect">
            <a:avLst/>
          </a:prstGeom>
        </p:spPr>
        <p:txBody>
          <a:bodyPr wrap="none">
            <a:spAutoFit/>
          </a:bodyPr>
          <a:lstStyle/>
          <a:p>
            <a:pPr algn="ctr"/>
            <a:r>
              <a:rPr lang="en-US" dirty="0">
                <a:solidFill>
                  <a:schemeClr val="bg1"/>
                </a:solidFill>
              </a:rPr>
              <a:t>A collection of humorous poems.</a:t>
            </a:r>
          </a:p>
        </p:txBody>
      </p:sp>
    </p:spTree>
    <p:extLst>
      <p:ext uri="{BB962C8B-B14F-4D97-AF65-F5344CB8AC3E}">
        <p14:creationId xmlns:p14="http://schemas.microsoft.com/office/powerpoint/2010/main" val="3725289522"/>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838200"/>
            <a:ext cx="8077200" cy="4572000"/>
          </a:xfrm>
        </p:spPr>
        <p:txBody>
          <a:bodyPr>
            <a:normAutofit/>
          </a:bodyPr>
          <a:lstStyle/>
          <a:p>
            <a:r>
              <a:rPr lang="en-US" sz="2800" dirty="0">
                <a:solidFill>
                  <a:schemeClr val="bg1"/>
                </a:solidFill>
                <a:latin typeface="Minion Pro"/>
              </a:rPr>
              <a:t>Each student will choose one poem to practice reading aloud.  The student will focus on line breaks, voice, timing, and portraying the feeling of the poem.  After the student has taken the time to choose a poem and practiced reciting it, the students will find a partner and take turns reciting each other’s poems for one another. </a:t>
            </a:r>
          </a:p>
        </p:txBody>
      </p:sp>
    </p:spTree>
    <p:extLst>
      <p:ext uri="{BB962C8B-B14F-4D97-AF65-F5344CB8AC3E}">
        <p14:creationId xmlns:p14="http://schemas.microsoft.com/office/powerpoint/2010/main" val="4205561026"/>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257800" y="304800"/>
            <a:ext cx="3602736" cy="5334000"/>
          </a:xfrm>
        </p:spPr>
        <p:txBody>
          <a:bodyPr>
            <a:normAutofit fontScale="92500" lnSpcReduction="20000"/>
          </a:bodyPr>
          <a:lstStyle/>
          <a:p>
            <a:pPr marL="0" indent="0" algn="ctr">
              <a:buNone/>
            </a:pPr>
            <a:r>
              <a:rPr lang="en-US" sz="5400" b="1" i="1" dirty="0" smtClean="0">
                <a:solidFill>
                  <a:schemeClr val="bg1"/>
                </a:solidFill>
              </a:rPr>
              <a:t>Prince </a:t>
            </a:r>
            <a:r>
              <a:rPr lang="en-US" sz="5400" b="1" i="1" dirty="0" err="1" smtClean="0">
                <a:solidFill>
                  <a:schemeClr val="bg1"/>
                </a:solidFill>
              </a:rPr>
              <a:t>Puggly</a:t>
            </a:r>
            <a:r>
              <a:rPr lang="en-US" sz="5400" b="1" i="1" dirty="0" smtClean="0">
                <a:solidFill>
                  <a:schemeClr val="bg1"/>
                </a:solidFill>
              </a:rPr>
              <a:t> of Spud: </a:t>
            </a:r>
          </a:p>
          <a:p>
            <a:pPr marL="0" indent="0" algn="ctr">
              <a:buNone/>
            </a:pPr>
            <a:r>
              <a:rPr lang="en-US" sz="3900" b="1" i="1" dirty="0">
                <a:solidFill>
                  <a:schemeClr val="bg1"/>
                </a:solidFill>
              </a:rPr>
              <a:t>A</a:t>
            </a:r>
            <a:r>
              <a:rPr lang="en-US" sz="3900" b="1" i="1" dirty="0" smtClean="0">
                <a:solidFill>
                  <a:schemeClr val="bg1"/>
                </a:solidFill>
              </a:rPr>
              <a:t>nd the </a:t>
            </a:r>
          </a:p>
          <a:p>
            <a:pPr marL="0" indent="0" algn="ctr">
              <a:buNone/>
            </a:pPr>
            <a:r>
              <a:rPr lang="en-US" sz="3900" b="1" i="1" dirty="0" smtClean="0">
                <a:solidFill>
                  <a:schemeClr val="bg1"/>
                </a:solidFill>
              </a:rPr>
              <a:t>Kingdom of Spiff</a:t>
            </a:r>
          </a:p>
          <a:p>
            <a:pPr marL="0" indent="0" algn="ctr">
              <a:buNone/>
            </a:pPr>
            <a:endParaRPr lang="en-US" sz="2800" b="1" i="1" dirty="0" smtClean="0">
              <a:solidFill>
                <a:schemeClr val="bg1"/>
              </a:solidFill>
            </a:endParaRPr>
          </a:p>
          <a:p>
            <a:pPr marL="0" indent="0" algn="ctr">
              <a:buNone/>
            </a:pPr>
            <a:r>
              <a:rPr lang="en-US" sz="3900" b="1" dirty="0" smtClean="0">
                <a:solidFill>
                  <a:schemeClr val="bg1"/>
                </a:solidFill>
              </a:rPr>
              <a:t>by </a:t>
            </a:r>
            <a:endParaRPr lang="en-US" sz="3900" b="1" dirty="0">
              <a:solidFill>
                <a:schemeClr val="bg1"/>
              </a:solidFill>
            </a:endParaRPr>
          </a:p>
          <a:p>
            <a:pPr marL="0" indent="0" algn="ctr">
              <a:buNone/>
            </a:pPr>
            <a:r>
              <a:rPr lang="en-US" sz="3900" b="1" dirty="0" smtClean="0">
                <a:solidFill>
                  <a:schemeClr val="bg1"/>
                </a:solidFill>
              </a:rPr>
              <a:t>Robert P.</a:t>
            </a:r>
          </a:p>
          <a:p>
            <a:pPr marL="0" indent="0" algn="ctr">
              <a:buNone/>
            </a:pPr>
            <a:r>
              <a:rPr lang="en-US" sz="3900" b="1" dirty="0" smtClean="0">
                <a:solidFill>
                  <a:schemeClr val="bg1"/>
                </a:solidFill>
              </a:rPr>
              <a:t>Weston</a:t>
            </a:r>
            <a:endParaRPr lang="en-US" sz="3900" dirty="0">
              <a:solidFill>
                <a:schemeClr val="bg1"/>
              </a:solidFill>
            </a:endParaRPr>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533400"/>
            <a:ext cx="40386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4953000" y="5638800"/>
            <a:ext cx="3886200" cy="923330"/>
          </a:xfrm>
          <a:prstGeom prst="rect">
            <a:avLst/>
          </a:prstGeom>
        </p:spPr>
        <p:txBody>
          <a:bodyPr wrap="square">
            <a:spAutoFit/>
          </a:bodyPr>
          <a:lstStyle/>
          <a:p>
            <a:pPr algn="ctr"/>
            <a:r>
              <a:rPr lang="en-US" dirty="0">
                <a:solidFill>
                  <a:schemeClr val="bg1"/>
                </a:solidFill>
              </a:rPr>
              <a:t>Poorly dressed Prince </a:t>
            </a:r>
            <a:r>
              <a:rPr lang="en-US" dirty="0" err="1">
                <a:solidFill>
                  <a:schemeClr val="bg1"/>
                </a:solidFill>
              </a:rPr>
              <a:t>Puggly</a:t>
            </a:r>
            <a:r>
              <a:rPr lang="en-US" dirty="0">
                <a:solidFill>
                  <a:schemeClr val="bg1"/>
                </a:solidFill>
              </a:rPr>
              <a:t> finds that he can teach the well-dressed people in Spiff a little something.</a:t>
            </a:r>
          </a:p>
        </p:txBody>
      </p:sp>
    </p:spTree>
    <p:extLst>
      <p:ext uri="{BB962C8B-B14F-4D97-AF65-F5344CB8AC3E}">
        <p14:creationId xmlns:p14="http://schemas.microsoft.com/office/powerpoint/2010/main" val="18944443"/>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838200"/>
            <a:ext cx="8229600" cy="4953000"/>
          </a:xfrm>
        </p:spPr>
        <p:txBody>
          <a:bodyPr>
            <a:normAutofit/>
          </a:bodyPr>
          <a:lstStyle/>
          <a:p>
            <a:r>
              <a:rPr lang="en-US" sz="2800" dirty="0" smtClean="0">
                <a:solidFill>
                  <a:schemeClr val="bg1"/>
                </a:solidFill>
                <a:latin typeface="Minion Pro"/>
                <a:hlinkClick r:id="rId2"/>
              </a:rPr>
              <a:t>http</a:t>
            </a:r>
            <a:r>
              <a:rPr lang="en-US" sz="2800" dirty="0">
                <a:solidFill>
                  <a:schemeClr val="bg1"/>
                </a:solidFill>
                <a:latin typeface="Minion Pro"/>
                <a:hlinkClick r:id="rId2"/>
              </a:rPr>
              <a:t>://</a:t>
            </a:r>
            <a:r>
              <a:rPr lang="en-US" sz="2800" dirty="0" smtClean="0">
                <a:solidFill>
                  <a:schemeClr val="bg1"/>
                </a:solidFill>
                <a:latin typeface="Minion Pro"/>
                <a:hlinkClick r:id="rId2"/>
              </a:rPr>
              <a:t>americarunsonreading.blogspot.com/2013/10/prince-puggly-of-spud-and-kingdom-of.html</a:t>
            </a:r>
            <a:endParaRPr lang="en-US" sz="2800" dirty="0" smtClean="0">
              <a:solidFill>
                <a:schemeClr val="bg1"/>
              </a:solidFill>
              <a:latin typeface="Minion Pro"/>
            </a:endParaRPr>
          </a:p>
          <a:p>
            <a:r>
              <a:rPr lang="en-US" sz="2800" dirty="0">
                <a:solidFill>
                  <a:schemeClr val="bg1"/>
                </a:solidFill>
                <a:latin typeface="Minion Pro"/>
                <a:hlinkClick r:id="rId3"/>
              </a:rPr>
              <a:t>http://www.literaryfusions.com/2015/07/02/book-review-prince-puggly-of-spud-and-the-kingdom-of-spiff-by-robert-paul-weston</a:t>
            </a:r>
            <a:r>
              <a:rPr lang="en-US" sz="2800" dirty="0" smtClean="0">
                <a:solidFill>
                  <a:schemeClr val="bg1"/>
                </a:solidFill>
                <a:latin typeface="Minion Pro"/>
                <a:hlinkClick r:id="rId3"/>
              </a:rPr>
              <a:t>/</a:t>
            </a:r>
            <a:endParaRPr lang="en-US" sz="2800" dirty="0" smtClean="0">
              <a:solidFill>
                <a:schemeClr val="bg1"/>
              </a:solidFill>
              <a:latin typeface="Minion Pro"/>
            </a:endParaRPr>
          </a:p>
          <a:p>
            <a:endParaRPr lang="en-US" sz="2800" dirty="0">
              <a:solidFill>
                <a:schemeClr val="bg1"/>
              </a:solidFill>
              <a:latin typeface="Minion Pro"/>
            </a:endParaRPr>
          </a:p>
        </p:txBody>
      </p:sp>
    </p:spTree>
    <p:extLst>
      <p:ext uri="{BB962C8B-B14F-4D97-AF65-F5344CB8AC3E}">
        <p14:creationId xmlns:p14="http://schemas.microsoft.com/office/powerpoint/2010/main" val="1104938322"/>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029200" y="-28074"/>
            <a:ext cx="3678936" cy="5486400"/>
          </a:xfrm>
        </p:spPr>
        <p:txBody>
          <a:bodyPr>
            <a:normAutofit fontScale="85000" lnSpcReduction="20000"/>
          </a:bodyPr>
          <a:lstStyle/>
          <a:p>
            <a:pPr marL="0" indent="0" algn="ctr">
              <a:buNone/>
            </a:pPr>
            <a:endParaRPr lang="en-US" sz="5400" b="1" i="1" dirty="0" smtClean="0"/>
          </a:p>
          <a:p>
            <a:pPr marL="0" indent="0" algn="ctr">
              <a:buNone/>
            </a:pPr>
            <a:r>
              <a:rPr lang="en-US" sz="5900" b="1" i="1" dirty="0" smtClean="0">
                <a:solidFill>
                  <a:schemeClr val="bg1"/>
                </a:solidFill>
              </a:rPr>
              <a:t>Under the Freedom Tree</a:t>
            </a:r>
            <a:endParaRPr lang="en-US" sz="5900" b="1" dirty="0">
              <a:solidFill>
                <a:schemeClr val="bg1"/>
              </a:solidFill>
            </a:endParaRPr>
          </a:p>
          <a:p>
            <a:pPr marL="0" indent="0" algn="ctr">
              <a:buNone/>
            </a:pPr>
            <a:r>
              <a:rPr lang="en-US" sz="4200" b="1" dirty="0">
                <a:solidFill>
                  <a:schemeClr val="bg1"/>
                </a:solidFill>
              </a:rPr>
              <a:t>by </a:t>
            </a:r>
          </a:p>
          <a:p>
            <a:pPr marL="0" indent="0" algn="ctr">
              <a:buNone/>
            </a:pPr>
            <a:r>
              <a:rPr lang="en-US" sz="4200" b="1" dirty="0" smtClean="0">
                <a:solidFill>
                  <a:schemeClr val="bg1"/>
                </a:solidFill>
              </a:rPr>
              <a:t>Susan </a:t>
            </a:r>
            <a:r>
              <a:rPr lang="en-US" sz="4200" b="1" dirty="0" err="1" smtClean="0">
                <a:solidFill>
                  <a:schemeClr val="bg1"/>
                </a:solidFill>
              </a:rPr>
              <a:t>VanHecke</a:t>
            </a:r>
            <a:endParaRPr lang="en-US" sz="4200" b="1" dirty="0" smtClean="0">
              <a:solidFill>
                <a:schemeClr val="bg1"/>
              </a:solidFill>
            </a:endParaRPr>
          </a:p>
          <a:p>
            <a:pPr marL="0" indent="0" algn="ctr">
              <a:buNone/>
            </a:pPr>
            <a:endParaRPr lang="en-US" sz="2100" b="1" dirty="0" smtClean="0">
              <a:solidFill>
                <a:schemeClr val="bg1"/>
              </a:solidFill>
            </a:endParaRPr>
          </a:p>
          <a:p>
            <a:pPr marL="0" indent="0" algn="ctr">
              <a:buNone/>
            </a:pPr>
            <a:r>
              <a:rPr lang="en-US" sz="3300" dirty="0" smtClean="0">
                <a:solidFill>
                  <a:schemeClr val="bg1"/>
                </a:solidFill>
              </a:rPr>
              <a:t>illustrated  </a:t>
            </a:r>
            <a:r>
              <a:rPr lang="en-US" sz="3300" dirty="0">
                <a:solidFill>
                  <a:schemeClr val="bg1"/>
                </a:solidFill>
              </a:rPr>
              <a:t>by</a:t>
            </a:r>
          </a:p>
          <a:p>
            <a:pPr marL="0" indent="0" algn="ctr">
              <a:buNone/>
            </a:pPr>
            <a:r>
              <a:rPr lang="en-US" sz="3300" dirty="0" smtClean="0">
                <a:solidFill>
                  <a:schemeClr val="bg1"/>
                </a:solidFill>
              </a:rPr>
              <a:t>London Ladd</a:t>
            </a:r>
            <a:endParaRPr lang="en-US" sz="3300" dirty="0">
              <a:solidFill>
                <a:schemeClr val="bg1"/>
              </a:solidFill>
            </a:endParaRPr>
          </a:p>
          <a:p>
            <a:endParaRPr lang="en-US" dirty="0"/>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660" y="762000"/>
            <a:ext cx="4142740"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029200" y="5410200"/>
            <a:ext cx="3810000" cy="1200329"/>
          </a:xfrm>
          <a:prstGeom prst="rect">
            <a:avLst/>
          </a:prstGeom>
        </p:spPr>
        <p:txBody>
          <a:bodyPr wrap="square">
            <a:spAutoFit/>
          </a:bodyPr>
          <a:lstStyle/>
          <a:p>
            <a:pPr algn="ctr"/>
            <a:r>
              <a:rPr lang="en-US" kern="1400" dirty="0">
                <a:solidFill>
                  <a:srgbClr val="000000"/>
                </a:solidFill>
                <a:latin typeface="Times New Roman"/>
              </a:rPr>
              <a:t>In 1861 slaves find freedom in a Union-held fort by building their own community.</a:t>
            </a:r>
            <a:endParaRPr lang="en-US" kern="1400" dirty="0">
              <a:solidFill>
                <a:srgbClr val="000000"/>
              </a:solidFill>
              <a:latin typeface="Calibri"/>
            </a:endParaRPr>
          </a:p>
          <a:p>
            <a:pPr algn="ctr"/>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732163120"/>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457200" y="1066800"/>
            <a:ext cx="8077200" cy="5029200"/>
          </a:xfrm>
        </p:spPr>
        <p:txBody>
          <a:bodyPr>
            <a:normAutofit/>
          </a:bodyPr>
          <a:lstStyle/>
          <a:p>
            <a:r>
              <a:rPr lang="en-US" sz="2800" dirty="0" smtClean="0">
                <a:solidFill>
                  <a:schemeClr val="bg1"/>
                </a:solidFill>
                <a:latin typeface="Minion Pro"/>
              </a:rPr>
              <a:t>Research slavery</a:t>
            </a:r>
          </a:p>
          <a:p>
            <a:r>
              <a:rPr lang="en-US" sz="2800" dirty="0">
                <a:solidFill>
                  <a:schemeClr val="bg1"/>
                </a:solidFill>
                <a:latin typeface="Minion Pro"/>
                <a:hlinkClick r:id="rId2"/>
              </a:rPr>
              <a:t>http://</a:t>
            </a:r>
            <a:r>
              <a:rPr lang="en-US" sz="2800" dirty="0" smtClean="0">
                <a:solidFill>
                  <a:schemeClr val="bg1"/>
                </a:solidFill>
                <a:latin typeface="Minion Pro"/>
                <a:hlinkClick r:id="rId2"/>
              </a:rPr>
              <a:t>www.underthefreedomtree.com/underthefreedomtree_readers.pdf</a:t>
            </a:r>
            <a:r>
              <a:rPr lang="en-US" sz="2800" dirty="0" smtClean="0">
                <a:solidFill>
                  <a:schemeClr val="bg1"/>
                </a:solidFill>
                <a:latin typeface="Minion Pro"/>
              </a:rPr>
              <a:t>  (Reader’s theater)</a:t>
            </a:r>
          </a:p>
          <a:p>
            <a:r>
              <a:rPr lang="en-US" sz="2800" dirty="0">
                <a:solidFill>
                  <a:schemeClr val="bg1"/>
                </a:solidFill>
                <a:latin typeface="Minion Pro"/>
                <a:hlinkClick r:id="rId3"/>
              </a:rPr>
              <a:t>http://www.underthefreedomtree.com</a:t>
            </a:r>
            <a:r>
              <a:rPr lang="en-US" sz="2800" dirty="0" smtClean="0">
                <a:solidFill>
                  <a:schemeClr val="bg1"/>
                </a:solidFill>
                <a:latin typeface="Minion Pro"/>
                <a:hlinkClick r:id="rId3"/>
              </a:rPr>
              <a:t>/</a:t>
            </a:r>
            <a:r>
              <a:rPr lang="en-US" sz="2800" dirty="0" smtClean="0">
                <a:solidFill>
                  <a:schemeClr val="bg1"/>
                </a:solidFill>
                <a:latin typeface="Minion Pro"/>
              </a:rPr>
              <a:t> (Video)</a:t>
            </a:r>
          </a:p>
          <a:p>
            <a:endParaRPr lang="en-US" sz="2800" dirty="0" smtClean="0">
              <a:solidFill>
                <a:schemeClr val="bg1"/>
              </a:solidFill>
              <a:latin typeface="Minion Pro"/>
            </a:endParaRPr>
          </a:p>
          <a:p>
            <a:endParaRPr lang="en-US" sz="2800" dirty="0">
              <a:solidFill>
                <a:schemeClr val="bg1"/>
              </a:solidFill>
              <a:latin typeface="Minion Pro"/>
            </a:endParaRPr>
          </a:p>
        </p:txBody>
      </p:sp>
    </p:spTree>
    <p:extLst>
      <p:ext uri="{BB962C8B-B14F-4D97-AF65-F5344CB8AC3E}">
        <p14:creationId xmlns:p14="http://schemas.microsoft.com/office/powerpoint/2010/main" val="2175035664"/>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394158" y="304800"/>
            <a:ext cx="3450336" cy="5791200"/>
          </a:xfrm>
        </p:spPr>
        <p:txBody>
          <a:bodyPr>
            <a:normAutofit fontScale="55000" lnSpcReduction="20000"/>
          </a:bodyPr>
          <a:lstStyle/>
          <a:p>
            <a:pPr marL="0" indent="0" algn="ctr">
              <a:buNone/>
            </a:pPr>
            <a:r>
              <a:rPr lang="en-US" sz="9100" b="1" i="1" dirty="0" smtClean="0">
                <a:solidFill>
                  <a:schemeClr val="bg1"/>
                </a:solidFill>
              </a:rPr>
              <a:t>Your Skeleton is Showing: </a:t>
            </a:r>
            <a:r>
              <a:rPr lang="en-US" sz="6500" b="1" i="1" dirty="0" smtClean="0">
                <a:solidFill>
                  <a:schemeClr val="bg1"/>
                </a:solidFill>
              </a:rPr>
              <a:t>Rhymes </a:t>
            </a:r>
            <a:r>
              <a:rPr lang="en-US" sz="6500" b="1" i="1" dirty="0">
                <a:solidFill>
                  <a:schemeClr val="bg1"/>
                </a:solidFill>
              </a:rPr>
              <a:t>of Blunder From Six Feet Under</a:t>
            </a:r>
          </a:p>
          <a:p>
            <a:pPr marL="0" indent="0" algn="ctr">
              <a:buNone/>
            </a:pPr>
            <a:endParaRPr lang="en-US" sz="2500" b="1" i="1" dirty="0">
              <a:solidFill>
                <a:schemeClr val="bg1"/>
              </a:solidFill>
            </a:endParaRPr>
          </a:p>
          <a:p>
            <a:pPr marL="0" indent="0" algn="ctr">
              <a:buNone/>
            </a:pPr>
            <a:r>
              <a:rPr lang="en-US" sz="6500" b="1" dirty="0">
                <a:solidFill>
                  <a:schemeClr val="bg1"/>
                </a:solidFill>
              </a:rPr>
              <a:t>by </a:t>
            </a:r>
          </a:p>
          <a:p>
            <a:pPr marL="0" indent="0" algn="ctr">
              <a:buNone/>
            </a:pPr>
            <a:r>
              <a:rPr lang="en-US" sz="6500" b="1" dirty="0" smtClean="0">
                <a:solidFill>
                  <a:schemeClr val="bg1"/>
                </a:solidFill>
              </a:rPr>
              <a:t>Kurt Cyrus</a:t>
            </a:r>
          </a:p>
          <a:p>
            <a:pPr marL="0" indent="0" algn="ctr">
              <a:buNone/>
            </a:pPr>
            <a:endParaRPr lang="en-US" sz="1600" dirty="0">
              <a:solidFill>
                <a:schemeClr val="bg1"/>
              </a:solidFill>
            </a:endParaRPr>
          </a:p>
          <a:p>
            <a:pPr marL="0" indent="0" algn="ctr">
              <a:buNone/>
            </a:pPr>
            <a:r>
              <a:rPr lang="en-US" sz="4700" dirty="0">
                <a:solidFill>
                  <a:schemeClr val="bg1"/>
                </a:solidFill>
              </a:rPr>
              <a:t>i</a:t>
            </a:r>
            <a:r>
              <a:rPr lang="en-US" sz="4700" dirty="0" smtClean="0">
                <a:solidFill>
                  <a:schemeClr val="bg1"/>
                </a:solidFill>
              </a:rPr>
              <a:t>llustrated  by</a:t>
            </a:r>
          </a:p>
          <a:p>
            <a:pPr marL="0" indent="0" algn="ctr">
              <a:buNone/>
            </a:pPr>
            <a:r>
              <a:rPr lang="en-US" sz="4700" dirty="0" smtClean="0">
                <a:solidFill>
                  <a:schemeClr val="bg1"/>
                </a:solidFill>
              </a:rPr>
              <a:t>Crab </a:t>
            </a:r>
            <a:r>
              <a:rPr lang="en-US" sz="4700" dirty="0" err="1" smtClean="0">
                <a:solidFill>
                  <a:schemeClr val="bg1"/>
                </a:solidFill>
              </a:rPr>
              <a:t>Scrambly</a:t>
            </a:r>
            <a:endParaRPr lang="en-US" sz="4700" dirty="0">
              <a:solidFill>
                <a:schemeClr val="bg1"/>
              </a:solidFill>
            </a:endParaRPr>
          </a:p>
        </p:txBody>
      </p:sp>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609600"/>
            <a:ext cx="4419600" cy="57114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5410200" y="5791200"/>
            <a:ext cx="3581400" cy="1477328"/>
          </a:xfrm>
          <a:prstGeom prst="rect">
            <a:avLst/>
          </a:prstGeom>
        </p:spPr>
        <p:txBody>
          <a:bodyPr wrap="square">
            <a:spAutoFit/>
          </a:bodyPr>
          <a:lstStyle/>
          <a:p>
            <a:pPr algn="ctr"/>
            <a:r>
              <a:rPr lang="en-US" kern="1400" dirty="0">
                <a:solidFill>
                  <a:srgbClr val="000000"/>
                </a:solidFill>
                <a:latin typeface="Times New Roman"/>
              </a:rPr>
              <a:t>A walk through a graveyard allows a boy and a dog to discover the stories of the residents’ demise. </a:t>
            </a:r>
            <a:br>
              <a:rPr lang="en-US" kern="1400" dirty="0">
                <a:solidFill>
                  <a:srgbClr val="000000"/>
                </a:solidFill>
                <a:latin typeface="Times New Roman"/>
              </a:rPr>
            </a:b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3906629144"/>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914400"/>
            <a:ext cx="8077200" cy="4724400"/>
          </a:xfrm>
        </p:spPr>
        <p:txBody>
          <a:bodyPr>
            <a:normAutofit/>
          </a:bodyPr>
          <a:lstStyle/>
          <a:p>
            <a:r>
              <a:rPr lang="en-US" sz="2800" dirty="0">
                <a:solidFill>
                  <a:schemeClr val="bg1"/>
                </a:solidFill>
                <a:latin typeface="Minion Pro"/>
                <a:hlinkClick r:id="rId2"/>
              </a:rPr>
              <a:t>http://</a:t>
            </a:r>
            <a:r>
              <a:rPr lang="en-US" sz="2800" dirty="0" smtClean="0">
                <a:solidFill>
                  <a:schemeClr val="bg1"/>
                </a:solidFill>
                <a:latin typeface="Minion Pro"/>
                <a:hlinkClick r:id="rId2"/>
              </a:rPr>
              <a:t>www.teacherplanet.com/resource/skeletal.php</a:t>
            </a:r>
            <a:r>
              <a:rPr lang="en-US" sz="2800" dirty="0" smtClean="0">
                <a:solidFill>
                  <a:schemeClr val="bg1"/>
                </a:solidFill>
                <a:latin typeface="Minion Pro"/>
              </a:rPr>
              <a:t> (Website to learn all about the skeletal system</a:t>
            </a:r>
          </a:p>
          <a:p>
            <a:r>
              <a:rPr lang="en-US" sz="2800" dirty="0">
                <a:solidFill>
                  <a:schemeClr val="bg1"/>
                </a:solidFill>
                <a:latin typeface="Minion Pro"/>
                <a:hlinkClick r:id="rId3"/>
              </a:rPr>
              <a:t>http://</a:t>
            </a:r>
            <a:r>
              <a:rPr lang="en-US" sz="2800" dirty="0" smtClean="0">
                <a:solidFill>
                  <a:schemeClr val="bg1"/>
                </a:solidFill>
                <a:latin typeface="Minion Pro"/>
                <a:hlinkClick r:id="rId3"/>
              </a:rPr>
              <a:t>www.kurtcyrus.com/yourskeleton.html</a:t>
            </a:r>
            <a:endParaRPr lang="en-US" sz="2800" dirty="0" smtClean="0">
              <a:solidFill>
                <a:schemeClr val="bg1"/>
              </a:solidFill>
              <a:latin typeface="Minion Pro"/>
            </a:endParaRPr>
          </a:p>
          <a:p>
            <a:pPr marL="0" indent="0">
              <a:buNone/>
            </a:pPr>
            <a:r>
              <a:rPr lang="en-US" sz="2800" dirty="0">
                <a:solidFill>
                  <a:schemeClr val="bg1"/>
                </a:solidFill>
                <a:latin typeface="Minion Pro"/>
              </a:rPr>
              <a:t> </a:t>
            </a:r>
            <a:r>
              <a:rPr lang="en-US" sz="2800" dirty="0" smtClean="0">
                <a:solidFill>
                  <a:schemeClr val="bg1"/>
                </a:solidFill>
                <a:latin typeface="Minion Pro"/>
              </a:rPr>
              <a:t>  (Author website)</a:t>
            </a:r>
            <a:endParaRPr lang="en-US" sz="2800" dirty="0">
              <a:solidFill>
                <a:schemeClr val="bg1"/>
              </a:solidFill>
              <a:latin typeface="Minion Pro"/>
            </a:endParaRPr>
          </a:p>
        </p:txBody>
      </p:sp>
    </p:spTree>
    <p:extLst>
      <p:ext uri="{BB962C8B-B14F-4D97-AF65-F5344CB8AC3E}">
        <p14:creationId xmlns:p14="http://schemas.microsoft.com/office/powerpoint/2010/main" val="3605440974"/>
      </p:ext>
    </p:extLst>
  </p:cSld>
  <p:clrMapOvr>
    <a:masterClrMapping/>
  </p:clrMapOvr>
  <mc:AlternateContent xmlns:mc="http://schemas.openxmlformats.org/markup-compatibility/2006" xmlns:p14="http://schemas.microsoft.com/office/powerpoint/2010/main">
    <mc:Choice Requires="p14">
      <p:transition spd="slow" p14:dur="4000">
        <p14:prism isContent="1" isInverted="1"/>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0"/>
            <a:ext cx="8305800" cy="1371600"/>
          </a:xfrm>
        </p:spPr>
        <p:txBody>
          <a:bodyPr>
            <a:noAutofit/>
          </a:bodyPr>
          <a:lstStyle/>
          <a:p>
            <a:r>
              <a:rPr lang="en-US" sz="5400" b="1" dirty="0" smtClean="0"/>
              <a:t>Beehive</a:t>
            </a:r>
            <a:br>
              <a:rPr lang="en-US" sz="5400" b="1" dirty="0" smtClean="0"/>
            </a:br>
            <a:r>
              <a:rPr lang="en-US" sz="5400" b="1" dirty="0" smtClean="0"/>
              <a:t>Young Adult Book List</a:t>
            </a:r>
            <a:endParaRPr lang="en-US" sz="5400" b="1" dirty="0"/>
          </a:p>
        </p:txBody>
      </p:sp>
      <p:sp>
        <p:nvSpPr>
          <p:cNvPr id="6" name="TextBox 5"/>
          <p:cNvSpPr txBox="1"/>
          <p:nvPr/>
        </p:nvSpPr>
        <p:spPr>
          <a:xfrm>
            <a:off x="1066800" y="5464314"/>
            <a:ext cx="6857999" cy="1138773"/>
          </a:xfrm>
          <a:prstGeom prst="rect">
            <a:avLst/>
          </a:prstGeom>
          <a:noFill/>
        </p:spPr>
        <p:txBody>
          <a:bodyPr wrap="square" rtlCol="0">
            <a:spAutoFit/>
          </a:bodyPr>
          <a:lstStyle/>
          <a:p>
            <a:pPr algn="ctr"/>
            <a:r>
              <a:rPr lang="en-US" sz="4000" b="1" dirty="0" smtClean="0">
                <a:latin typeface="+mj-lt"/>
              </a:rPr>
              <a:t>2015-2016</a:t>
            </a:r>
          </a:p>
          <a:p>
            <a:pPr algn="ctr"/>
            <a:r>
              <a:rPr lang="en-US" sz="2800" b="1" dirty="0" smtClean="0">
                <a:latin typeface="+mj-lt"/>
              </a:rPr>
              <a:t>*indicates more mature content</a:t>
            </a:r>
            <a:endParaRPr lang="en-US" sz="2800" b="1" dirty="0">
              <a:latin typeface="+mj-l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860" y="1931167"/>
            <a:ext cx="4266281" cy="3555233"/>
          </a:xfrm>
          <a:prstGeom prst="rect">
            <a:avLst/>
          </a:prstGeom>
        </p:spPr>
      </p:pic>
    </p:spTree>
    <p:extLst>
      <p:ext uri="{BB962C8B-B14F-4D97-AF65-F5344CB8AC3E}">
        <p14:creationId xmlns:p14="http://schemas.microsoft.com/office/powerpoint/2010/main" val="2699361620"/>
      </p:ext>
    </p:extLst>
  </p:cSld>
  <p:clrMapOvr>
    <a:masterClrMapping/>
  </p:clrMapOvr>
  <mc:AlternateContent xmlns:mc="http://schemas.openxmlformats.org/markup-compatibility/2006" xmlns:p14="http://schemas.microsoft.com/office/powerpoint/2010/main">
    <mc:Choice Requires="p14">
      <p:transition spd="slow" p14:dur="3500">
        <p14:vortex dir="r"/>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457200"/>
            <a:ext cx="4015876" cy="601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800600" y="-8021"/>
            <a:ext cx="3907536" cy="5486400"/>
          </a:xfrm>
        </p:spPr>
        <p:txBody>
          <a:bodyPr>
            <a:normAutofit lnSpcReduction="10000"/>
          </a:bodyPr>
          <a:lstStyle/>
          <a:p>
            <a:pPr marL="0" indent="0" algn="ctr">
              <a:buNone/>
            </a:pPr>
            <a:endParaRPr lang="en-US" sz="5400" b="1" i="1" dirty="0" smtClean="0"/>
          </a:p>
          <a:p>
            <a:pPr marL="0" indent="0" algn="ctr">
              <a:buNone/>
            </a:pPr>
            <a:r>
              <a:rPr lang="en-US" sz="5400" b="1" i="1" dirty="0" smtClean="0"/>
              <a:t>All the Truth That’s In Me*</a:t>
            </a:r>
            <a:endParaRPr lang="en-US" sz="5400" b="1" dirty="0"/>
          </a:p>
          <a:p>
            <a:pPr marL="0" indent="0" algn="ctr">
              <a:buNone/>
            </a:pPr>
            <a:r>
              <a:rPr lang="en-US" sz="4400" b="1" dirty="0"/>
              <a:t>by </a:t>
            </a:r>
          </a:p>
          <a:p>
            <a:pPr marL="0" indent="0" algn="ctr">
              <a:buNone/>
            </a:pPr>
            <a:r>
              <a:rPr lang="en-US" sz="4400" b="1" dirty="0" smtClean="0"/>
              <a:t>Julie Gardner Berry</a:t>
            </a:r>
            <a:endParaRPr lang="en-US" sz="4400" dirty="0"/>
          </a:p>
          <a:p>
            <a:endParaRPr lang="en-US" dirty="0"/>
          </a:p>
        </p:txBody>
      </p:sp>
      <p:sp>
        <p:nvSpPr>
          <p:cNvPr id="2" name="Rectangle 1"/>
          <p:cNvSpPr/>
          <p:nvPr/>
        </p:nvSpPr>
        <p:spPr>
          <a:xfrm>
            <a:off x="4724400" y="5410200"/>
            <a:ext cx="4267200" cy="923330"/>
          </a:xfrm>
          <a:prstGeom prst="rect">
            <a:avLst/>
          </a:prstGeom>
        </p:spPr>
        <p:txBody>
          <a:bodyPr wrap="square">
            <a:spAutoFit/>
          </a:bodyPr>
          <a:lstStyle/>
          <a:p>
            <a:pPr algn="ctr"/>
            <a:r>
              <a:rPr lang="en-US" kern="1400" dirty="0">
                <a:solidFill>
                  <a:srgbClr val="000000"/>
                </a:solidFill>
                <a:latin typeface="Times New Roman"/>
              </a:rPr>
              <a:t>When her town is attacked, Judith must choose to speak secrets long kept buried.</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1455181494"/>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a:xfrm>
            <a:off x="5867400" y="-304800"/>
            <a:ext cx="3124200" cy="5257800"/>
          </a:xfrm>
        </p:spPr>
        <p:txBody>
          <a:bodyPr>
            <a:normAutofit/>
          </a:bodyPr>
          <a:lstStyle/>
          <a:p>
            <a:pPr marL="0" indent="0" algn="ctr">
              <a:buNone/>
            </a:pPr>
            <a:endParaRPr lang="en-US" sz="5400" b="1" i="1" dirty="0" smtClean="0"/>
          </a:p>
          <a:p>
            <a:pPr marL="0" indent="0" algn="ctr">
              <a:buNone/>
            </a:pPr>
            <a:r>
              <a:rPr lang="en-US" sz="5400" b="1" i="1" dirty="0" smtClean="0">
                <a:solidFill>
                  <a:schemeClr val="bg1"/>
                </a:solidFill>
              </a:rPr>
              <a:t>The Girl and the Bicycle</a:t>
            </a:r>
          </a:p>
          <a:p>
            <a:pPr marL="0" indent="0" algn="ctr">
              <a:buNone/>
            </a:pPr>
            <a:r>
              <a:rPr lang="en-US" sz="3600" b="1" dirty="0" smtClean="0">
                <a:solidFill>
                  <a:schemeClr val="bg1"/>
                </a:solidFill>
              </a:rPr>
              <a:t>by </a:t>
            </a:r>
            <a:endParaRPr lang="en-US" sz="3600" b="1" dirty="0">
              <a:solidFill>
                <a:schemeClr val="bg1"/>
              </a:solidFill>
            </a:endParaRPr>
          </a:p>
          <a:p>
            <a:pPr marL="0" indent="0" algn="ctr">
              <a:buNone/>
            </a:pPr>
            <a:r>
              <a:rPr lang="en-US" sz="3600" b="1" dirty="0" smtClean="0">
                <a:solidFill>
                  <a:schemeClr val="bg1"/>
                </a:solidFill>
              </a:rPr>
              <a:t>Mark </a:t>
            </a:r>
            <a:r>
              <a:rPr lang="en-US" sz="3600" b="1" dirty="0" err="1" smtClean="0">
                <a:solidFill>
                  <a:schemeClr val="bg1"/>
                </a:solidFill>
              </a:rPr>
              <a:t>Pett</a:t>
            </a:r>
            <a:r>
              <a:rPr lang="en-US" sz="3600" b="1" dirty="0" smtClean="0"/>
              <a:t>              </a:t>
            </a:r>
            <a:endParaRPr lang="en-US" sz="3600" dirty="0"/>
          </a:p>
          <a:p>
            <a:pPr marL="18288" indent="0">
              <a:buNone/>
            </a:pP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4800" y="1524000"/>
            <a:ext cx="5385875"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5943600" y="5029200"/>
            <a:ext cx="2971800" cy="1200329"/>
          </a:xfrm>
          <a:prstGeom prst="rect">
            <a:avLst/>
          </a:prstGeom>
        </p:spPr>
        <p:txBody>
          <a:bodyPr wrap="square">
            <a:spAutoFit/>
          </a:bodyPr>
          <a:lstStyle/>
          <a:p>
            <a:pPr algn="ctr"/>
            <a:r>
              <a:rPr lang="en-US" kern="1400" dirty="0">
                <a:solidFill>
                  <a:srgbClr val="000000"/>
                </a:solidFill>
                <a:latin typeface="Times New Roman"/>
              </a:rPr>
              <a:t>A wordless book about working hard to earn something you want.</a:t>
            </a:r>
            <a:endParaRPr lang="en-US" kern="1400" dirty="0">
              <a:solidFill>
                <a:srgbClr val="000000"/>
              </a:solidFill>
              <a:latin typeface="Calibri"/>
            </a:endParaRPr>
          </a:p>
          <a:p>
            <a:r>
              <a:rPr lang="en-US" kern="1400" dirty="0">
                <a:solidFill>
                  <a:srgbClr val="000000"/>
                </a:solidFill>
                <a:latin typeface="Calibri"/>
              </a:rPr>
              <a:t> </a:t>
            </a:r>
            <a:endParaRPr lang="en-US" kern="1400" dirty="0">
              <a:solidFill>
                <a:srgbClr val="000000"/>
              </a:solidFill>
              <a:effectLst/>
              <a:latin typeface="Calibri"/>
            </a:endParaRPr>
          </a:p>
        </p:txBody>
      </p:sp>
    </p:spTree>
    <p:extLst>
      <p:ext uri="{BB962C8B-B14F-4D97-AF65-F5344CB8AC3E}">
        <p14:creationId xmlns:p14="http://schemas.microsoft.com/office/powerpoint/2010/main" val="1636732090"/>
      </p:ext>
    </p:extLst>
  </p:cSld>
  <p:clrMapOvr>
    <a:masterClrMapping/>
  </p:clrMapOvr>
  <mc:AlternateContent xmlns:mc="http://schemas.openxmlformats.org/markup-compatibility/2006" xmlns:p14="http://schemas.microsoft.com/office/powerpoint/2010/main">
    <mc:Choice Requires="p14">
      <p:transition spd="slow" p14:dur="4000">
        <p14:doors/>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760325"/>
            <a:ext cx="8229600"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Discuss what the time period of the book could be</a:t>
            </a:r>
          </a:p>
          <a:p>
            <a:pPr marL="285750" indent="-285750">
              <a:buFont typeface="Arial" panose="020B0604020202020204" pitchFamily="34" charset="0"/>
              <a:buChar char="•"/>
            </a:pPr>
            <a:r>
              <a:rPr lang="en-US" sz="2800" u="sng" dirty="0">
                <a:hlinkClick r:id="rId2"/>
              </a:rPr>
              <a:t>http://static.harpercollins.com/harperimages/ommoverride/Berry_%20All_the_Truth_thats_in_Me.pdf</a:t>
            </a:r>
            <a:endParaRPr lang="en-US" sz="2800" dirty="0" smtClean="0"/>
          </a:p>
        </p:txBody>
      </p:sp>
    </p:spTree>
    <p:extLst>
      <p:ext uri="{BB962C8B-B14F-4D97-AF65-F5344CB8AC3E}">
        <p14:creationId xmlns:p14="http://schemas.microsoft.com/office/powerpoint/2010/main" val="809479702"/>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1000" y="381000"/>
            <a:ext cx="4038600" cy="60659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p:cNvSpPr>
            <a:spLocks noGrp="1"/>
          </p:cNvSpPr>
          <p:nvPr>
            <p:ph sz="half" idx="2"/>
          </p:nvPr>
        </p:nvSpPr>
        <p:spPr>
          <a:xfrm>
            <a:off x="4724400" y="0"/>
            <a:ext cx="4059936" cy="5486400"/>
          </a:xfrm>
        </p:spPr>
        <p:txBody>
          <a:bodyPr>
            <a:normAutofit/>
          </a:bodyPr>
          <a:lstStyle/>
          <a:p>
            <a:pPr marL="0" indent="0" algn="ctr">
              <a:buNone/>
            </a:pPr>
            <a:endParaRPr lang="en-US" sz="2400" b="1" i="1" dirty="0" smtClean="0"/>
          </a:p>
          <a:p>
            <a:pPr marL="0" indent="0" algn="ctr">
              <a:buNone/>
            </a:pPr>
            <a:r>
              <a:rPr lang="en-US" sz="5400" b="1" i="1" dirty="0" smtClean="0"/>
              <a:t>Buzz</a:t>
            </a:r>
          </a:p>
          <a:p>
            <a:pPr marL="0" indent="0" algn="ctr">
              <a:buNone/>
            </a:pPr>
            <a:r>
              <a:rPr lang="en-US" sz="5400" b="1" i="1" dirty="0" smtClean="0"/>
              <a:t>Kill</a:t>
            </a:r>
            <a:endParaRPr lang="en-US" sz="4400" b="1" dirty="0" smtClean="0"/>
          </a:p>
          <a:p>
            <a:pPr marL="0" indent="0" algn="ctr">
              <a:buNone/>
            </a:pPr>
            <a:r>
              <a:rPr lang="en-US" sz="4400" b="1" dirty="0" smtClean="0"/>
              <a:t>by                </a:t>
            </a:r>
          </a:p>
          <a:p>
            <a:pPr marL="0" indent="0" algn="ctr">
              <a:buNone/>
            </a:pPr>
            <a:r>
              <a:rPr lang="en-US" sz="4400" b="1" dirty="0" smtClean="0"/>
              <a:t>Beth  </a:t>
            </a:r>
          </a:p>
          <a:p>
            <a:pPr marL="0" indent="0" algn="ctr">
              <a:buNone/>
            </a:pPr>
            <a:r>
              <a:rPr lang="en-US" sz="4400" b="1" dirty="0" err="1" smtClean="0"/>
              <a:t>Fantaskey</a:t>
            </a:r>
            <a:endParaRPr lang="en-US" sz="4400" dirty="0"/>
          </a:p>
          <a:p>
            <a:pPr algn="ctr"/>
            <a:endParaRPr lang="en-US" sz="4400" dirty="0"/>
          </a:p>
        </p:txBody>
      </p:sp>
      <p:sp>
        <p:nvSpPr>
          <p:cNvPr id="2" name="Rectangle 1"/>
          <p:cNvSpPr/>
          <p:nvPr/>
        </p:nvSpPr>
        <p:spPr>
          <a:xfrm>
            <a:off x="4724400" y="5334000"/>
            <a:ext cx="4572000" cy="923330"/>
          </a:xfrm>
          <a:prstGeom prst="rect">
            <a:avLst/>
          </a:prstGeom>
        </p:spPr>
        <p:txBody>
          <a:bodyPr>
            <a:spAutoFit/>
          </a:bodyPr>
          <a:lstStyle/>
          <a:p>
            <a:pPr algn="ctr"/>
            <a:r>
              <a:rPr lang="en-US" kern="1400" dirty="0">
                <a:solidFill>
                  <a:srgbClr val="000000"/>
                </a:solidFill>
                <a:latin typeface="Times New Roman"/>
              </a:rPr>
              <a:t>Millie realizes it is up to her to solve the murder of her high school’s football coach.</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19661971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762000"/>
            <a:ext cx="8077200" cy="2492990"/>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Elements of a classic mystery</a:t>
            </a:r>
          </a:p>
          <a:p>
            <a:pPr marL="285750" indent="-285750">
              <a:buFont typeface="Arial" panose="020B0604020202020204" pitchFamily="34" charset="0"/>
              <a:buChar char="•"/>
            </a:pPr>
            <a:r>
              <a:rPr lang="en-US" sz="3200" dirty="0" smtClean="0"/>
              <a:t>Compare &amp; contrast with an Agatha Christie novel</a:t>
            </a:r>
          </a:p>
          <a:p>
            <a:pPr marL="285750" indent="-285750">
              <a:buFont typeface="Arial" panose="020B0604020202020204" pitchFamily="34" charset="0"/>
              <a:buChar char="•"/>
            </a:pPr>
            <a:r>
              <a:rPr lang="en-US" sz="3200" u="sng" dirty="0" smtClean="0">
                <a:hlinkClick r:id="rId2"/>
              </a:rPr>
              <a:t>http://bethfantaskey.com/</a:t>
            </a:r>
            <a:endParaRPr lang="en-US" sz="3200" dirty="0" smtClean="0"/>
          </a:p>
          <a:p>
            <a:pPr marL="285750" indent="-285750">
              <a:buFont typeface="Arial" panose="020B0604020202020204" pitchFamily="34" charset="0"/>
              <a:buChar char="•"/>
            </a:pPr>
            <a:endParaRPr lang="en-US" sz="2800" dirty="0" smtClean="0"/>
          </a:p>
        </p:txBody>
      </p:sp>
    </p:spTree>
    <p:extLst>
      <p:ext uri="{BB962C8B-B14F-4D97-AF65-F5344CB8AC3E}">
        <p14:creationId xmlns:p14="http://schemas.microsoft.com/office/powerpoint/2010/main" val="3037167445"/>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19640" y="609600"/>
            <a:ext cx="3747560" cy="5637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724400" y="-304800"/>
            <a:ext cx="4059936" cy="5791200"/>
          </a:xfrm>
        </p:spPr>
        <p:txBody>
          <a:bodyPr>
            <a:normAutofit/>
          </a:bodyPr>
          <a:lstStyle/>
          <a:p>
            <a:pPr marL="0" indent="0" algn="ctr">
              <a:buNone/>
            </a:pPr>
            <a:endParaRPr lang="en-US" sz="5400" b="1" i="1" dirty="0" smtClean="0"/>
          </a:p>
          <a:p>
            <a:pPr marL="0" indent="0" algn="ctr">
              <a:buNone/>
            </a:pPr>
            <a:r>
              <a:rPr lang="en-US" sz="5400" b="1" i="1" dirty="0" smtClean="0"/>
              <a:t>Counting by 7’s</a:t>
            </a:r>
            <a:endParaRPr lang="en-US" sz="5400" b="1" dirty="0"/>
          </a:p>
          <a:p>
            <a:pPr marL="0" indent="0" algn="ctr">
              <a:buNone/>
            </a:pPr>
            <a:r>
              <a:rPr lang="en-US" sz="4400" b="1" dirty="0"/>
              <a:t>by </a:t>
            </a:r>
          </a:p>
          <a:p>
            <a:pPr marL="0" indent="0" algn="ctr">
              <a:buNone/>
            </a:pPr>
            <a:r>
              <a:rPr lang="en-US" sz="4400" b="1" dirty="0" smtClean="0"/>
              <a:t>Holly Goldberg Sloan</a:t>
            </a:r>
            <a:endParaRPr lang="en-US" dirty="0"/>
          </a:p>
          <a:p>
            <a:pPr marL="0" indent="0">
              <a:buNone/>
            </a:pPr>
            <a:endParaRPr lang="en-US" dirty="0"/>
          </a:p>
        </p:txBody>
      </p:sp>
      <p:sp>
        <p:nvSpPr>
          <p:cNvPr id="2" name="Rectangle 1"/>
          <p:cNvSpPr/>
          <p:nvPr/>
        </p:nvSpPr>
        <p:spPr>
          <a:xfrm>
            <a:off x="4551947" y="5105400"/>
            <a:ext cx="4572000" cy="923330"/>
          </a:xfrm>
          <a:prstGeom prst="rect">
            <a:avLst/>
          </a:prstGeom>
        </p:spPr>
        <p:txBody>
          <a:bodyPr>
            <a:spAutoFit/>
          </a:bodyPr>
          <a:lstStyle/>
          <a:p>
            <a:pPr algn="ctr"/>
            <a:r>
              <a:rPr lang="en-US" kern="1400" dirty="0">
                <a:solidFill>
                  <a:srgbClr val="000000"/>
                </a:solidFill>
                <a:latin typeface="Times New Roman"/>
              </a:rPr>
              <a:t>Willow builds new connections with people when her family is unexpectedly killed.</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2260030626"/>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218" y="152400"/>
            <a:ext cx="8153400" cy="6986528"/>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Discuss how it would be to suddenly be part of a family with a different culture</a:t>
            </a:r>
            <a:endParaRPr lang="en-US" sz="2800" dirty="0" smtClean="0">
              <a:hlinkClick r:id="rId2"/>
            </a:endParaRPr>
          </a:p>
          <a:p>
            <a:pPr marL="457200" indent="-457200">
              <a:buFont typeface="Arial" panose="020B0604020202020204" pitchFamily="34" charset="0"/>
              <a:buChar char="•"/>
            </a:pPr>
            <a:r>
              <a:rPr lang="en-US" sz="2800" u="sng" dirty="0" smtClean="0">
                <a:hlinkClick r:id="rId2"/>
              </a:rPr>
              <a:t>http</a:t>
            </a:r>
            <a:r>
              <a:rPr lang="en-US" sz="2800" u="sng" dirty="0">
                <a:hlinkClick r:id="rId2"/>
              </a:rPr>
              <a:t>://www.penguin.com/static/images/yr/pdf/CountingBy7s.pdf</a:t>
            </a:r>
            <a:endParaRPr lang="en-US" sz="2800" dirty="0"/>
          </a:p>
          <a:p>
            <a:pPr marL="457200" indent="-457200">
              <a:buFont typeface="Arial" panose="020B0604020202020204" pitchFamily="34" charset="0"/>
              <a:buChar char="•"/>
            </a:pPr>
            <a:r>
              <a:rPr lang="en-US" sz="2800" u="sng" dirty="0">
                <a:hlinkClick r:id="rId3"/>
              </a:rPr>
              <a:t>http://www.sweetonbooks.com/all-titles/1003-counting-by-7s.html</a:t>
            </a:r>
            <a:endParaRPr lang="en-US" sz="2800" dirty="0"/>
          </a:p>
          <a:p>
            <a:pPr marL="457200" indent="-457200">
              <a:buFont typeface="Arial" panose="020B0604020202020204" pitchFamily="34" charset="0"/>
              <a:buChar char="•"/>
            </a:pPr>
            <a:r>
              <a:rPr lang="en-US" sz="2800" u="sng" dirty="0">
                <a:hlinkClick r:id="rId4"/>
              </a:rPr>
              <a:t>https://texasbluebonnetaward2015.wordpress.com/counting-by-7s/</a:t>
            </a:r>
            <a:endParaRPr lang="en-US" sz="2800" dirty="0"/>
          </a:p>
          <a:p>
            <a:pPr marL="457200" indent="-457200">
              <a:buFont typeface="Arial" panose="020B0604020202020204" pitchFamily="34" charset="0"/>
              <a:buChar char="•"/>
            </a:pPr>
            <a:r>
              <a:rPr lang="en-US" sz="2800" u="sng" dirty="0">
                <a:hlinkClick r:id="rId5"/>
              </a:rPr>
              <a:t>https://texasbluebonnetaward2015.files.wordpress.com/2014/02/rtcountingby7s-2.pdf</a:t>
            </a:r>
            <a:r>
              <a:rPr lang="en-US" sz="2800" dirty="0"/>
              <a:t> - reader’s theater script</a:t>
            </a:r>
          </a:p>
          <a:p>
            <a:pPr marL="457200" indent="-457200">
              <a:buFont typeface="Arial" panose="020B0604020202020204" pitchFamily="34" charset="0"/>
              <a:buChar char="•"/>
            </a:pPr>
            <a:r>
              <a:rPr lang="en-US" sz="2800" u="sng" dirty="0">
                <a:hlinkClick r:id="rId6"/>
              </a:rPr>
              <a:t>https://sixtraitgurus.wordpress.com/2014/03/05/counting-by-7s/</a:t>
            </a:r>
            <a:endParaRPr lang="en-US" sz="2800" dirty="0"/>
          </a:p>
          <a:p>
            <a:pPr marL="457200" indent="-457200">
              <a:buFont typeface="Arial" panose="020B0604020202020204" pitchFamily="34" charset="0"/>
              <a:buChar char="•"/>
            </a:pPr>
            <a:r>
              <a:rPr lang="en-US" sz="2800" u="sng" dirty="0">
                <a:hlinkClick r:id="rId7"/>
              </a:rPr>
              <a:t>www.state.lib.la.us/files/LYRC/</a:t>
            </a:r>
            <a:r>
              <a:rPr lang="en-US" sz="2800" b="1" u="sng" dirty="0">
                <a:hlinkClick r:id="rId7"/>
              </a:rPr>
              <a:t>Counting_by_7s</a:t>
            </a:r>
            <a:r>
              <a:rPr lang="en-US" sz="2800" u="sng" dirty="0">
                <a:hlinkClick r:id="rId7"/>
              </a:rPr>
              <a:t>.docx</a:t>
            </a:r>
            <a:endParaRPr lang="en-US" sz="2800" dirty="0"/>
          </a:p>
          <a:p>
            <a:pPr marL="285750" indent="-285750">
              <a:buFont typeface="Arial" panose="020B0604020202020204" pitchFamily="34" charset="0"/>
              <a:buChar char="•"/>
            </a:pPr>
            <a:endParaRPr lang="en-US" sz="2800" dirty="0" smtClean="0"/>
          </a:p>
        </p:txBody>
      </p:sp>
    </p:spTree>
    <p:extLst>
      <p:ext uri="{BB962C8B-B14F-4D97-AF65-F5344CB8AC3E}">
        <p14:creationId xmlns:p14="http://schemas.microsoft.com/office/powerpoint/2010/main" val="131049012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457200"/>
            <a:ext cx="3984436" cy="5979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800600" y="-228600"/>
            <a:ext cx="4059936" cy="5867400"/>
          </a:xfrm>
        </p:spPr>
        <p:txBody>
          <a:bodyPr>
            <a:normAutofit/>
          </a:bodyPr>
          <a:lstStyle/>
          <a:p>
            <a:pPr marL="0" indent="0" algn="ctr">
              <a:buNone/>
            </a:pPr>
            <a:endParaRPr lang="en-US" sz="5400" b="1" i="1" dirty="0" smtClean="0"/>
          </a:p>
          <a:p>
            <a:pPr marL="0" indent="0" algn="ctr">
              <a:buNone/>
            </a:pPr>
            <a:r>
              <a:rPr lang="en-US" sz="5400" b="1" i="1" dirty="0" smtClean="0"/>
              <a:t>Grandmaster</a:t>
            </a:r>
          </a:p>
          <a:p>
            <a:pPr marL="0" indent="0" algn="ctr">
              <a:buNone/>
            </a:pPr>
            <a:r>
              <a:rPr lang="en-US" sz="4400" b="1" dirty="0" smtClean="0"/>
              <a:t>by </a:t>
            </a:r>
          </a:p>
          <a:p>
            <a:pPr marL="0" indent="0" algn="ctr">
              <a:buNone/>
            </a:pPr>
            <a:r>
              <a:rPr lang="en-US" sz="4400" b="1" dirty="0" smtClean="0"/>
              <a:t>David </a:t>
            </a:r>
          </a:p>
          <a:p>
            <a:pPr marL="0" indent="0" algn="ctr">
              <a:buNone/>
            </a:pPr>
            <a:r>
              <a:rPr lang="en-US" sz="4400" b="1" dirty="0" err="1" smtClean="0"/>
              <a:t>Klass</a:t>
            </a:r>
            <a:endParaRPr lang="en-US" sz="2400" dirty="0"/>
          </a:p>
          <a:p>
            <a:pPr marL="0" indent="0" algn="ctr">
              <a:buNone/>
            </a:pPr>
            <a:endParaRPr lang="en-US" sz="1600" dirty="0" smtClean="0"/>
          </a:p>
          <a:p>
            <a:endParaRPr lang="en-US" dirty="0"/>
          </a:p>
        </p:txBody>
      </p:sp>
      <p:sp>
        <p:nvSpPr>
          <p:cNvPr id="2" name="Rectangle 1"/>
          <p:cNvSpPr/>
          <p:nvPr/>
        </p:nvSpPr>
        <p:spPr>
          <a:xfrm>
            <a:off x="4800600" y="4724400"/>
            <a:ext cx="4114800" cy="1200329"/>
          </a:xfrm>
          <a:prstGeom prst="rect">
            <a:avLst/>
          </a:prstGeom>
        </p:spPr>
        <p:txBody>
          <a:bodyPr wrap="square">
            <a:spAutoFit/>
          </a:bodyPr>
          <a:lstStyle/>
          <a:p>
            <a:pPr algn="ctr"/>
            <a:r>
              <a:rPr lang="en-US" kern="1400" dirty="0">
                <a:solidFill>
                  <a:srgbClr val="000000"/>
                </a:solidFill>
                <a:latin typeface="Times New Roman"/>
              </a:rPr>
              <a:t>Daniel gains insight about his father when they compete together in a chess tournament. </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3755090245"/>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525963"/>
          </a:xfrm>
        </p:spPr>
        <p:txBody>
          <a:bodyPr/>
          <a:lstStyle/>
          <a:p>
            <a:r>
              <a:rPr lang="en-US" dirty="0" smtClean="0"/>
              <a:t>Learn the basics of chess</a:t>
            </a:r>
          </a:p>
          <a:p>
            <a:r>
              <a:rPr lang="en-US" dirty="0" smtClean="0"/>
              <a:t>Have a chess competition and discuss the pressures of competition</a:t>
            </a:r>
          </a:p>
          <a:p>
            <a:r>
              <a:rPr lang="en-US" u="sng" dirty="0">
                <a:hlinkClick r:id="rId2"/>
              </a:rPr>
              <a:t>http://teenlitrocks.com/2014/02/27/qa-interview-grandmaster-author-david-klass/</a:t>
            </a:r>
            <a:endParaRPr lang="en-US" dirty="0"/>
          </a:p>
          <a:p>
            <a:endParaRPr lang="en-US" dirty="0"/>
          </a:p>
        </p:txBody>
      </p:sp>
    </p:spTree>
    <p:extLst>
      <p:ext uri="{BB962C8B-B14F-4D97-AF65-F5344CB8AC3E}">
        <p14:creationId xmlns:p14="http://schemas.microsoft.com/office/powerpoint/2010/main" val="279959005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457200"/>
            <a:ext cx="3959486" cy="594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800600" y="-304800"/>
            <a:ext cx="4059936" cy="6629400"/>
          </a:xfrm>
        </p:spPr>
        <p:txBody>
          <a:bodyPr>
            <a:normAutofit/>
          </a:bodyPr>
          <a:lstStyle/>
          <a:p>
            <a:pPr marL="0" indent="0" algn="ctr">
              <a:buNone/>
            </a:pPr>
            <a:endParaRPr lang="en-US" sz="3600" b="1" i="1" dirty="0" smtClean="0"/>
          </a:p>
          <a:p>
            <a:pPr marL="0" indent="0" algn="ctr">
              <a:buNone/>
            </a:pPr>
            <a:r>
              <a:rPr lang="en-US" sz="5400" b="1" i="1" dirty="0" smtClean="0"/>
              <a:t>If We </a:t>
            </a:r>
          </a:p>
          <a:p>
            <a:pPr marL="0" indent="0" algn="ctr">
              <a:buNone/>
            </a:pPr>
            <a:r>
              <a:rPr lang="en-US" sz="5400" b="1" i="1" dirty="0" smtClean="0"/>
              <a:t>Survive</a:t>
            </a:r>
            <a:endParaRPr lang="en-US" sz="5400" b="1" dirty="0"/>
          </a:p>
          <a:p>
            <a:pPr marL="0" indent="0" algn="ctr">
              <a:buNone/>
            </a:pPr>
            <a:r>
              <a:rPr lang="en-US" sz="4400" b="1" dirty="0"/>
              <a:t>by </a:t>
            </a:r>
          </a:p>
          <a:p>
            <a:pPr marL="0" indent="0" algn="ctr">
              <a:buNone/>
            </a:pPr>
            <a:r>
              <a:rPr lang="en-US" sz="4400" b="1" dirty="0" smtClean="0"/>
              <a:t>Andrew </a:t>
            </a:r>
          </a:p>
          <a:p>
            <a:pPr marL="0" indent="0" algn="ctr">
              <a:buNone/>
            </a:pPr>
            <a:r>
              <a:rPr lang="en-US" sz="4400" b="1" dirty="0" err="1" smtClean="0"/>
              <a:t>Klavan</a:t>
            </a:r>
            <a:endParaRPr lang="en-US" dirty="0"/>
          </a:p>
        </p:txBody>
      </p:sp>
      <p:sp>
        <p:nvSpPr>
          <p:cNvPr id="2" name="Rectangle 1"/>
          <p:cNvSpPr/>
          <p:nvPr/>
        </p:nvSpPr>
        <p:spPr>
          <a:xfrm>
            <a:off x="4876800" y="5105400"/>
            <a:ext cx="3962400" cy="1200329"/>
          </a:xfrm>
          <a:prstGeom prst="rect">
            <a:avLst/>
          </a:prstGeom>
        </p:spPr>
        <p:txBody>
          <a:bodyPr wrap="square">
            <a:spAutoFit/>
          </a:bodyPr>
          <a:lstStyle/>
          <a:p>
            <a:pPr algn="ctr"/>
            <a:r>
              <a:rPr lang="en-US" kern="1400" dirty="0">
                <a:solidFill>
                  <a:srgbClr val="000000"/>
                </a:solidFill>
                <a:latin typeface="Times New Roman"/>
              </a:rPr>
              <a:t>On a service trip, Will and his companions are trapped in the middle of a revolution. </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1907679725"/>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229600" cy="4525963"/>
          </a:xfrm>
        </p:spPr>
        <p:txBody>
          <a:bodyPr/>
          <a:lstStyle/>
          <a:p>
            <a:r>
              <a:rPr lang="en-US" dirty="0" smtClean="0"/>
              <a:t>Talk about different revolutions in Central America or South America</a:t>
            </a:r>
          </a:p>
          <a:p>
            <a:r>
              <a:rPr lang="en-US" dirty="0" err="1" smtClean="0"/>
              <a:t>Che</a:t>
            </a:r>
            <a:r>
              <a:rPr lang="en-US" dirty="0" smtClean="0"/>
              <a:t> Guevara</a:t>
            </a:r>
          </a:p>
          <a:p>
            <a:r>
              <a:rPr lang="en-US" u="sng" dirty="0">
                <a:hlinkClick r:id="rId2"/>
              </a:rPr>
              <a:t>http://www.needread.net/ebooks/If_We_Survive/Pages_56.html</a:t>
            </a:r>
            <a:endParaRPr lang="en-US" dirty="0"/>
          </a:p>
          <a:p>
            <a:endParaRPr lang="en-US" dirty="0" smtClean="0"/>
          </a:p>
          <a:p>
            <a:endParaRPr lang="en-US" dirty="0"/>
          </a:p>
        </p:txBody>
      </p:sp>
    </p:spTree>
    <p:extLst>
      <p:ext uri="{BB962C8B-B14F-4D97-AF65-F5344CB8AC3E}">
        <p14:creationId xmlns:p14="http://schemas.microsoft.com/office/powerpoint/2010/main" val="1565603058"/>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3923" y="428126"/>
            <a:ext cx="4051877" cy="60488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4800600" y="12032"/>
            <a:ext cx="4059936" cy="5486400"/>
          </a:xfrm>
        </p:spPr>
        <p:txBody>
          <a:bodyPr>
            <a:normAutofit/>
          </a:bodyPr>
          <a:lstStyle/>
          <a:p>
            <a:pPr marL="0" indent="0" algn="ctr">
              <a:buNone/>
            </a:pPr>
            <a:endParaRPr lang="en-US" sz="1600" b="1" i="1" dirty="0" smtClean="0"/>
          </a:p>
          <a:p>
            <a:pPr marL="0" indent="0" algn="ctr">
              <a:buNone/>
            </a:pPr>
            <a:r>
              <a:rPr lang="en-US" sz="5400" b="1" i="1" dirty="0" smtClean="0"/>
              <a:t>The Mark of the Dragonfly</a:t>
            </a:r>
          </a:p>
          <a:p>
            <a:pPr marL="0" indent="0" algn="ctr">
              <a:buNone/>
            </a:pPr>
            <a:r>
              <a:rPr lang="en-US" sz="4400" b="1" dirty="0" smtClean="0"/>
              <a:t>by </a:t>
            </a:r>
          </a:p>
          <a:p>
            <a:pPr marL="0" indent="0" algn="ctr">
              <a:buNone/>
            </a:pPr>
            <a:r>
              <a:rPr lang="en-US" sz="4400" b="1" dirty="0" err="1" smtClean="0"/>
              <a:t>Jaleigh</a:t>
            </a:r>
            <a:r>
              <a:rPr lang="en-US" sz="4400" b="1" dirty="0" smtClean="0"/>
              <a:t> </a:t>
            </a:r>
          </a:p>
          <a:p>
            <a:pPr marL="0" indent="0" algn="ctr">
              <a:buNone/>
            </a:pPr>
            <a:r>
              <a:rPr lang="en-US" sz="4400" b="1" dirty="0" smtClean="0"/>
              <a:t>Johnson</a:t>
            </a:r>
            <a:endParaRPr lang="en-US" sz="4400" b="1" dirty="0"/>
          </a:p>
          <a:p>
            <a:pPr marL="0" indent="0">
              <a:buNone/>
            </a:pPr>
            <a:endParaRPr lang="en-US" dirty="0"/>
          </a:p>
        </p:txBody>
      </p:sp>
      <p:sp>
        <p:nvSpPr>
          <p:cNvPr id="2" name="Rectangle 1"/>
          <p:cNvSpPr/>
          <p:nvPr/>
        </p:nvSpPr>
        <p:spPr>
          <a:xfrm>
            <a:off x="4953000" y="5562600"/>
            <a:ext cx="4191000" cy="923330"/>
          </a:xfrm>
          <a:prstGeom prst="rect">
            <a:avLst/>
          </a:prstGeom>
        </p:spPr>
        <p:txBody>
          <a:bodyPr wrap="square">
            <a:spAutoFit/>
          </a:bodyPr>
          <a:lstStyle/>
          <a:p>
            <a:pPr algn="ctr"/>
            <a:r>
              <a:rPr lang="en-US" kern="1400" dirty="0">
                <a:solidFill>
                  <a:srgbClr val="000000"/>
                </a:solidFill>
                <a:latin typeface="Times New Roman"/>
              </a:rPr>
              <a:t>Piper is drawn into a dangerous world when she rescues a mysterious girl.</a:t>
            </a:r>
            <a:endParaRPr lang="en-US" kern="1400" dirty="0">
              <a:solidFill>
                <a:srgbClr val="000000"/>
              </a:solidFill>
            </a:endParaRPr>
          </a:p>
          <a:p>
            <a:r>
              <a:rPr lang="en-US" kern="1400" dirty="0">
                <a:solidFill>
                  <a:srgbClr val="000000"/>
                </a:solidFill>
              </a:rPr>
              <a:t> </a:t>
            </a:r>
          </a:p>
        </p:txBody>
      </p:sp>
    </p:spTree>
    <p:extLst>
      <p:ext uri="{BB962C8B-B14F-4D97-AF65-F5344CB8AC3E}">
        <p14:creationId xmlns:p14="http://schemas.microsoft.com/office/powerpoint/2010/main" val="1252375703"/>
      </p:ext>
    </p:extLst>
  </p:cSld>
  <p:clrMapOvr>
    <a:masterClrMapping/>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aper">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Paper">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1_Pap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Elemental">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2190</TotalTime>
  <Words>2907</Words>
  <Application>Microsoft Office PowerPoint</Application>
  <PresentationFormat>On-screen Show (4:3)</PresentationFormat>
  <Paragraphs>683</Paragraphs>
  <Slides>123</Slides>
  <Notes>0</Notes>
  <HiddenSlides>0</HiddenSlides>
  <MMClips>0</MMClips>
  <ScaleCrop>false</ScaleCrop>
  <HeadingPairs>
    <vt:vector size="4" baseType="variant">
      <vt:variant>
        <vt:lpstr>Theme</vt:lpstr>
      </vt:variant>
      <vt:variant>
        <vt:i4>6</vt:i4>
      </vt:variant>
      <vt:variant>
        <vt:lpstr>Slide Titles</vt:lpstr>
      </vt:variant>
      <vt:variant>
        <vt:i4>123</vt:i4>
      </vt:variant>
    </vt:vector>
  </HeadingPairs>
  <TitlesOfParts>
    <vt:vector size="129" baseType="lpstr">
      <vt:lpstr>Office Theme</vt:lpstr>
      <vt:lpstr>2_Paper</vt:lpstr>
      <vt:lpstr>Paper</vt:lpstr>
      <vt:lpstr>1_Paper</vt:lpstr>
      <vt:lpstr>Elemental</vt:lpstr>
      <vt:lpstr>1_Office Theme</vt:lpstr>
      <vt:lpstr>Beehive Nominees</vt:lpstr>
      <vt:lpstr>Beehive Picture Book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Beehive Children’s Fiction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Beehive Informational Book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Beehive Poetry Book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Beehive Young Adult Book List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Beehive Winners </vt:lpstr>
      <vt:lpstr>Informational Book Nominees 2015</vt:lpstr>
      <vt:lpstr>Informational Book Winner</vt:lpstr>
      <vt:lpstr>Poetry Book Nominees 2015</vt:lpstr>
      <vt:lpstr>Poetry Book Winner</vt:lpstr>
      <vt:lpstr>Picture Book  Nominees 2015</vt:lpstr>
      <vt:lpstr>Picture Book Winner</vt:lpstr>
      <vt:lpstr>Children’s  Book Nominees 2015</vt:lpstr>
      <vt:lpstr>Children’s Book Winner</vt:lpstr>
      <vt:lpstr>Young Adult Book Nominees 2015</vt:lpstr>
      <vt:lpstr>Young Adult Book Winner</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Beehive Young Adult List</dc:title>
  <dc:creator>mariannefbates</dc:creator>
  <cp:lastModifiedBy>slcls</cp:lastModifiedBy>
  <cp:revision>126</cp:revision>
  <cp:lastPrinted>2015-09-15T21:00:06Z</cp:lastPrinted>
  <dcterms:created xsi:type="dcterms:W3CDTF">2013-01-24T04:37:12Z</dcterms:created>
  <dcterms:modified xsi:type="dcterms:W3CDTF">2015-10-09T01:59:06Z</dcterms:modified>
</cp:coreProperties>
</file>