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978" r:id="rId2"/>
    <p:sldMasterId id="2147484014" r:id="rId3"/>
    <p:sldMasterId id="2147484050" r:id="rId4"/>
    <p:sldMasterId id="2147484068" r:id="rId5"/>
    <p:sldMasterId id="2147484086" r:id="rId6"/>
  </p:sldMasterIdLst>
  <p:handoutMasterIdLst>
    <p:handoutMasterId r:id="rId37"/>
  </p:handoutMasterIdLst>
  <p:sldIdLst>
    <p:sldId id="318" r:id="rId7"/>
    <p:sldId id="333" r:id="rId8"/>
    <p:sldId id="319" r:id="rId9"/>
    <p:sldId id="370" r:id="rId10"/>
    <p:sldId id="371" r:id="rId11"/>
    <p:sldId id="372" r:id="rId12"/>
    <p:sldId id="368" r:id="rId13"/>
    <p:sldId id="369" r:id="rId14"/>
    <p:sldId id="374" r:id="rId15"/>
    <p:sldId id="375" r:id="rId16"/>
    <p:sldId id="298" r:id="rId17"/>
    <p:sldId id="299" r:id="rId18"/>
    <p:sldId id="383" r:id="rId19"/>
    <p:sldId id="384" r:id="rId20"/>
    <p:sldId id="385" r:id="rId21"/>
    <p:sldId id="348" r:id="rId22"/>
    <p:sldId id="354" r:id="rId23"/>
    <p:sldId id="376" r:id="rId24"/>
    <p:sldId id="377" r:id="rId25"/>
    <p:sldId id="378" r:id="rId26"/>
    <p:sldId id="379" r:id="rId27"/>
    <p:sldId id="382" r:id="rId28"/>
    <p:sldId id="380" r:id="rId29"/>
    <p:sldId id="381" r:id="rId30"/>
    <p:sldId id="366" r:id="rId31"/>
    <p:sldId id="367" r:id="rId32"/>
    <p:sldId id="285" r:id="rId33"/>
    <p:sldId id="261" r:id="rId34"/>
    <p:sldId id="373" r:id="rId35"/>
    <p:sldId id="270" r:id="rId36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4660"/>
  </p:normalViewPr>
  <p:slideViewPr>
    <p:cSldViewPr>
      <p:cViewPr varScale="1">
        <p:scale>
          <a:sx n="79" d="100"/>
          <a:sy n="79" d="100"/>
        </p:scale>
        <p:origin x="25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2" d="100"/>
        <a:sy n="52" d="100"/>
      </p:scale>
      <p:origin x="0" y="29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53717955-9342-42F4-BDBC-FBD97B719042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1805A236-3B50-4784-83EA-F7BAC255A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624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3E6D-B631-43BC-A218-6417C454C9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94B-FF6E-48F7-93E7-D88E12EC3A9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758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3E6D-B631-43BC-A218-6417C454C9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94B-FF6E-48F7-93E7-D88E12EC3A9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598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3E6D-B631-43BC-A218-6417C454C9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94B-FF6E-48F7-93E7-D88E12EC3A9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396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5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0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0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80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6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75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9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14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3E6D-B631-43BC-A218-6417C454C9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94B-FF6E-48F7-93E7-D88E12EC3A9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6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26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255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8235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31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9550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61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9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BE5197F4-B674-4B31-B91F-046580F3C974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99957725-5ECD-4986-BFF3-DFF6D3771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9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3E6D-B631-43BC-A218-6417C454C9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94B-FF6E-48F7-93E7-D88E12EC3A9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282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4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4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7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7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5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2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E7ECED"/>
                </a:solidFill>
              </a:rPr>
              <a:pPr/>
              <a:t>3/3/2017</a:t>
            </a:fld>
            <a:endParaRPr lang="en-US">
              <a:solidFill>
                <a:srgbClr val="E7ECE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ECE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E7ECED"/>
                </a:solidFill>
              </a:rPr>
              <a:pPr/>
              <a:t>‹#›</a:t>
            </a:fld>
            <a:endParaRPr lang="en-US">
              <a:solidFill>
                <a:srgbClr val="E7EC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E7ECED"/>
                </a:solidFill>
              </a:rPr>
              <a:pPr/>
              <a:t>3/3/2017</a:t>
            </a:fld>
            <a:endParaRPr lang="en-US">
              <a:solidFill>
                <a:srgbClr val="E7ECE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ECE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E7ECED"/>
                </a:solidFill>
              </a:rPr>
              <a:pPr/>
              <a:t>‹#›</a:t>
            </a:fld>
            <a:endParaRPr lang="en-US">
              <a:solidFill>
                <a:srgbClr val="E7EC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87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3E6D-B631-43BC-A218-6417C454C9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94B-FF6E-48F7-93E7-D88E12EC3A9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84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E7ECED"/>
                </a:solidFill>
              </a:rPr>
              <a:pPr/>
              <a:t>3/3/2017</a:t>
            </a:fld>
            <a:endParaRPr lang="en-US">
              <a:solidFill>
                <a:srgbClr val="E7ECE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ECE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E7ECED"/>
                </a:solidFill>
              </a:rPr>
              <a:pPr/>
              <a:t>‹#›</a:t>
            </a:fld>
            <a:endParaRPr lang="en-US">
              <a:solidFill>
                <a:srgbClr val="E7EC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267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E7ECED"/>
                </a:solidFill>
              </a:rPr>
              <a:pPr/>
              <a:t>3/3/2017</a:t>
            </a:fld>
            <a:endParaRPr lang="en-US">
              <a:solidFill>
                <a:srgbClr val="E7ECE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ECE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E7ECED"/>
                </a:solidFill>
              </a:rPr>
              <a:pPr/>
              <a:t>‹#›</a:t>
            </a:fld>
            <a:endParaRPr lang="en-US">
              <a:solidFill>
                <a:srgbClr val="E7EC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13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89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9739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9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2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58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7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00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3E6D-B631-43BC-A218-6417C454C9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94B-FF6E-48F7-93E7-D88E12EC3A9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820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0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6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2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8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7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35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753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2762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270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556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3E6D-B631-43BC-A218-6417C454C9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94B-FF6E-48F7-93E7-D88E12EC3A9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204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985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4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89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7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2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3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2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23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6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5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3E6D-B631-43BC-A218-6417C454C9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94B-FF6E-48F7-93E7-D88E12EC3A9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3508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3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9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62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38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124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88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5102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92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46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97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3E6D-B631-43BC-A218-6417C454C9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94B-FF6E-48F7-93E7-D88E12EC3A9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9032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197F4-B674-4B31-B91F-046580F3C97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57725-5ECD-4986-BFF3-DFF6D377143F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50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197F4-B674-4B31-B91F-046580F3C97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57725-5ECD-4986-BFF3-DFF6D377143F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04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197F4-B674-4B31-B91F-046580F3C97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57725-5ECD-4986-BFF3-DFF6D377143F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14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197F4-B674-4B31-B91F-046580F3C97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57725-5ECD-4986-BFF3-DFF6D377143F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1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197F4-B674-4B31-B91F-046580F3C97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57725-5ECD-4986-BFF3-DFF6D377143F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48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197F4-B674-4B31-B91F-046580F3C97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57725-5ECD-4986-BFF3-DFF6D377143F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197F4-B674-4B31-B91F-046580F3C97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57725-5ECD-4986-BFF3-DFF6D377143F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81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197F4-B674-4B31-B91F-046580F3C97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57725-5ECD-4986-BFF3-DFF6D377143F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90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197F4-B674-4B31-B91F-046580F3C97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57725-5ECD-4986-BFF3-DFF6D377143F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03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197F4-B674-4B31-B91F-046580F3C97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57725-5ECD-4986-BFF3-DFF6D377143F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59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3E6D-B631-43BC-A218-6417C454C9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94B-FF6E-48F7-93E7-D88E12EC3A9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6750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197F4-B674-4B31-B91F-046580F3C97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57725-5ECD-4986-BFF3-DFF6D377143F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126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197F4-B674-4B31-B91F-046580F3C97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57725-5ECD-4986-BFF3-DFF6D377143F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8595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197F4-B674-4B31-B91F-046580F3C97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57725-5ECD-4986-BFF3-DFF6D377143F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672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197F4-B674-4B31-B91F-046580F3C97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57725-5ECD-4986-BFF3-DFF6D377143F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6022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197F4-B674-4B31-B91F-046580F3C97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57725-5ECD-4986-BFF3-DFF6D377143F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748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197F4-B674-4B31-B91F-046580F3C97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57725-5ECD-4986-BFF3-DFF6D377143F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8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197F4-B674-4B31-B91F-046580F3C97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57725-5ECD-4986-BFF3-DFF6D377143F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3F2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3F2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59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3E6D-B631-43BC-A218-6417C454C9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3/3/2017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8B94B-FF6E-48F7-93E7-D88E12EC3A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13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2531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  <p:sldLayoutId id="2147483993" r:id="rId15"/>
    <p:sldLayoutId id="2147483994" r:id="rId16"/>
    <p:sldLayoutId id="2147483995" r:id="rId17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E5197F4-B674-4B31-B91F-046580F3C974}" type="datetimeFigureOut">
              <a:rPr lang="en-US" smtClean="0">
                <a:solidFill>
                  <a:srgbClr val="F3F2DC"/>
                </a:solidFill>
              </a:rPr>
              <a:pPr/>
              <a:t>3/3/2017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9957725-5ECD-4986-BFF3-DFF6D377143F}" type="slidenum">
              <a:rPr lang="en-US" smtClean="0">
                <a:solidFill>
                  <a:srgbClr val="F3F2DC"/>
                </a:solidFill>
              </a:rPr>
              <a:pPr/>
              <a:t>‹#›</a:t>
            </a:fld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393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8" r:id="rId14"/>
    <p:sldLayoutId id="2147484029" r:id="rId15"/>
    <p:sldLayoutId id="2147484030" r:id="rId16"/>
    <p:sldLayoutId id="2147484031" r:id="rId17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BDB3E6D-B631-43BC-A218-6417C454C9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3/3/2017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3A8B94B-FF6E-48F7-93E7-D88E12EC3A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240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  <p:sldLayoutId id="2147484063" r:id="rId13"/>
    <p:sldLayoutId id="2147484064" r:id="rId14"/>
    <p:sldLayoutId id="2147484065" r:id="rId15"/>
    <p:sldLayoutId id="2147484066" r:id="rId16"/>
    <p:sldLayoutId id="2147484067" r:id="rId17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BDB3E6D-B631-43BC-A218-6417C454C9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3/3/2017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3A8B94B-FF6E-48F7-93E7-D88E12EC3A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4568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  <p:sldLayoutId id="2147484082" r:id="rId14"/>
    <p:sldLayoutId id="2147484083" r:id="rId15"/>
    <p:sldLayoutId id="2147484084" r:id="rId16"/>
    <p:sldLayoutId id="2147484085" r:id="rId17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B3E6D-B631-43BC-A218-6417C454C9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3/3/2017</a:t>
            </a:fld>
            <a:endParaRPr kumimoji="0" lang="en-US" sz="10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8B94B-FF6E-48F7-93E7-D88E12EC3A9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3623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099" r:id="rId13"/>
    <p:sldLayoutId id="2147484100" r:id="rId14"/>
    <p:sldLayoutId id="2147484101" r:id="rId15"/>
    <p:sldLayoutId id="2147484102" r:id="rId16"/>
    <p:sldLayoutId id="2147484103" r:id="rId17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11" Type="http://schemas.openxmlformats.org/officeDocument/2006/relationships/image" Target="../media/image40.jpg"/><Relationship Id="rId5" Type="http://schemas.openxmlformats.org/officeDocument/2006/relationships/image" Target="../media/image34.jp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pto.gov/kids/activities.html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kids.nationalgeographic.com/explore/nature/ooey-gooey-creepy-crawlies-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xUuKthY1dQ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easyscienceforkids.com/All-About-Paraguay/" TargetMode="External"/><Relationship Id="rId5" Type="http://schemas.openxmlformats.org/officeDocument/2006/relationships/hyperlink" Target="http://activityvillage.co.uk/Paraguay" TargetMode="External"/><Relationship Id="rId4" Type="http://schemas.openxmlformats.org/officeDocument/2006/relationships/hyperlink" Target="http://howweelearn.com/Spectacular-Homemade-Musical-Instruments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6.jpeg"/><Relationship Id="rId7" Type="http://schemas.openxmlformats.org/officeDocument/2006/relationships/image" Target="../media/image80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9.jp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jpeg"/><Relationship Id="rId4" Type="http://schemas.openxmlformats.org/officeDocument/2006/relationships/image" Target="../media/image77.png"/><Relationship Id="rId9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mmarly.com/blog/?s=malapropism" TargetMode="External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niellesplace.com/html/DuckCrafts.htm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birdnature.com/flyways.html" TargetMode="External"/><Relationship Id="rId4" Type="http://schemas.openxmlformats.org/officeDocument/2006/relationships/hyperlink" Target="http://craftsbyamanda.com/paper-plate-sand-dollar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madecity.com/2016/03/01/this-picture-book-life-tissue-paper-collage-creature-feature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aralazar.files.wordpress.com/2016/03/nnactivitykitlowres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1.jpe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okscavenger.com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3.xml"/><Relationship Id="rId4" Type="http://schemas.openxmlformats.org/officeDocument/2006/relationships/hyperlink" Target="http://www.bookcrossing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457200"/>
            <a:ext cx="9144000" cy="13716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/>
              <a:t>Beehive</a:t>
            </a:r>
            <a:br>
              <a:rPr lang="en-US" sz="5400" b="1" dirty="0" smtClean="0"/>
            </a:br>
            <a:r>
              <a:rPr lang="en-US" sz="5400" b="1" dirty="0" smtClean="0"/>
              <a:t>Nominees</a:t>
            </a:r>
            <a:endParaRPr lang="en-US" sz="5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124200" y="5921514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</a:rPr>
              <a:t>2018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mariannefbates\Desktop\CLAU\Logos\Beehive Book Awards new logo col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274" y="1828800"/>
            <a:ext cx="5125453" cy="427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90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304800"/>
            <a:ext cx="8686800" cy="3487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Clover’s Luck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Related Non-fiction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“Adoption Option”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Matti’s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Mutts Book1) by Marisa Mikel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“Biscuit”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Ellen Miles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“Frogs, Toads, and Turtles”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Diane L. Burns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“My </a:t>
            </a:r>
            <a:r>
              <a:rPr lang="en-US" i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Limpy</a:t>
            </a:r>
            <a:r>
              <a:rPr lang="en-US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Dog:  A Dog Adoption Story:  A MUST READ, If You Want a Pet, from 8 to 14 to 114 Years Old”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Limpy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Dog Series) by Joana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Slodownik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Adam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Slodownik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“Shelter Dogs:  Amazing Stories of Adopted Strays”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Peg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Kehret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Greg Farrar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“Slippery Babies:  Young Frogs, Toads, and Salamanders”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Ginny Johnston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Summer Cat”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(Cat Tales Book 3) by Linda Benson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My Limpy Dog: A Dog Adoption Story: A MUST-READ If You Want a Pet, From 8 to 14 to 114 Years Old (Limpy Dog Series) by [Slodownik, Joanna, Slodownik, Adam]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62400"/>
            <a:ext cx="213360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doption Option (Matti's Mutts Book 1) by [Mikel, Marisa]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954378"/>
            <a:ext cx="1981200" cy="2370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408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62399"/>
            <a:ext cx="2514600" cy="2362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628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8305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Beehive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Informational Book List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860" y="2057400"/>
            <a:ext cx="4266281" cy="355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1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15" y="474058"/>
            <a:ext cx="2246085" cy="224769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09" y="485128"/>
            <a:ext cx="1424031" cy="175806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08" y="474058"/>
            <a:ext cx="2256971" cy="300350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4" y="2136823"/>
            <a:ext cx="2632194" cy="221004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3270233"/>
            <a:ext cx="2399779" cy="29284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940" y="4253935"/>
            <a:ext cx="2226659" cy="1944717"/>
          </a:xfrm>
          <a:ln w="38100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63" y="474058"/>
            <a:ext cx="1301911" cy="170824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09" y="2235252"/>
            <a:ext cx="1271683" cy="144610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06" y="2168801"/>
            <a:ext cx="1023008" cy="148722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56" y="3681354"/>
            <a:ext cx="2590843" cy="251729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5664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LWS:Users:mediacenter:Desktop:9780803739079_p0_v1_s192x300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962400" y="914400"/>
            <a:ext cx="4728117" cy="50403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457200"/>
            <a:ext cx="3932237" cy="1600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Activities </a:t>
            </a:r>
            <a:endParaRPr lang="en-US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212879" y="1600200"/>
            <a:ext cx="3368522" cy="46482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mtClean="0"/>
              <a:t>Super Soaker VS Traditional Squirt Gun: have students take turns squirting a traditional squirt gun and a compressed-air soaker made using one of Johnson’s patents. Measure the distance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mtClean="0"/>
              <a:t>Inventor’s Fair</a:t>
            </a:r>
            <a:r>
              <a:rPr lang="en-US" b="1" smtClean="0"/>
              <a:t>:</a:t>
            </a:r>
            <a:r>
              <a:rPr lang="en-US" smtClean="0"/>
              <a:t> Use the ideas for inventions generated by students during the discussion to hold a mini inventor’s fair.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mtClean="0"/>
              <a:t>What’s A Patent: Explore the information found on the US Patent Office’s For Kids page, which includes games and activities, coloring pages. See </a:t>
            </a:r>
            <a:r>
              <a:rPr lang="en-US" u="sng" smtClean="0">
                <a:hlinkClick r:id="rId3"/>
              </a:rPr>
              <a:t>https://www.uspto.gov/kids/activities.html</a:t>
            </a:r>
            <a:r>
              <a:rPr lang="en-US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9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71600"/>
            <a:ext cx="4557931" cy="3854547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09600" y="685800"/>
            <a:ext cx="3932237" cy="1600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Activities</a:t>
            </a: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76200" y="1393079"/>
            <a:ext cx="3932237" cy="3811588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Make a </a:t>
            </a:r>
            <a:r>
              <a:rPr lang="en-US" dirty="0" err="1" smtClean="0"/>
              <a:t>blobfish</a:t>
            </a:r>
            <a:r>
              <a:rPr lang="en-US" dirty="0" smtClean="0"/>
              <a:t> out of pink pompoms and Styrofoam.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Share books about other unusual ocean animals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Learn more about strange animals at National Geographic Kids site, </a:t>
            </a:r>
            <a:r>
              <a:rPr lang="en-US" dirty="0" smtClean="0">
                <a:hlinkClick r:id="rId3"/>
              </a:rPr>
              <a:t>http://kids.nationalgeographic.com/explore/nature/ooey-gooey-creepy-crawlies-/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Fun factoid - the </a:t>
            </a:r>
            <a:r>
              <a:rPr lang="en-US" dirty="0" err="1" smtClean="0"/>
              <a:t>Blobfish</a:t>
            </a:r>
            <a:r>
              <a:rPr lang="en-US" dirty="0" smtClean="0"/>
              <a:t> was voted the ugliest animal by the Ugly Animal Preservation Society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222" y="5486400"/>
            <a:ext cx="1031956" cy="116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3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0"/>
            <a:ext cx="4115157" cy="411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2000" y="838200"/>
            <a:ext cx="3932237" cy="1600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Activities</a:t>
            </a: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28600" y="1752600"/>
            <a:ext cx="3932237" cy="3811588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more about the Recycled Orchestra by watching the 60 Minutes video “The Recyclers: From Trash Comes Triumph” at </a:t>
            </a:r>
            <a:r>
              <a:rPr lang="en-US" sz="1400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https://youtu.be/YxUuKthY1dQ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Discover how to make your own musical instruments out of recycled objects! You can get inspiration at  How We </a:t>
            </a:r>
            <a:r>
              <a:rPr lang="en-US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Learn’s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website for activity ideas: </a:t>
            </a:r>
            <a:r>
              <a:rPr lang="en-US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http://HowWeElearn.com/Spectacular-Homemade-Musical-Instruments/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about the country of Paraguay by visiting the following websites:</a:t>
            </a:r>
            <a:endParaRPr lang="en-US" sz="1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914400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Activity Village at </a:t>
            </a:r>
            <a:r>
              <a:rPr lang="en-US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http://ActivityVillage.co.uk/Paraguay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914400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Easy Science for Kids at </a:t>
            </a:r>
            <a:r>
              <a:rPr lang="en-US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http://EasyScienceforKids.com/All-About-Paraguay/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8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457200"/>
            <a:ext cx="9144000" cy="13716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Beehive</a:t>
            </a:r>
            <a:br>
              <a:rPr lang="en-US" sz="4800" b="1" dirty="0" smtClean="0">
                <a:solidFill>
                  <a:schemeClr val="bg1"/>
                </a:solidFill>
              </a:rPr>
            </a:br>
            <a:r>
              <a:rPr lang="en-US" sz="4800" b="1" dirty="0" smtClean="0">
                <a:solidFill>
                  <a:schemeClr val="bg1"/>
                </a:solidFill>
              </a:rPr>
              <a:t>Poetry Book List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14" y="1803590"/>
            <a:ext cx="4876573" cy="406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8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82271" y="772108"/>
            <a:ext cx="8579459" cy="5313785"/>
            <a:chOff x="522469" y="629815"/>
            <a:chExt cx="8285590" cy="505521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8992" y="629816"/>
              <a:ext cx="3539067" cy="50292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72" b="10955"/>
            <a:stretch/>
          </p:blipFill>
          <p:spPr>
            <a:xfrm>
              <a:off x="522469" y="3860638"/>
              <a:ext cx="2313069" cy="1824393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800" y="629815"/>
              <a:ext cx="2182989" cy="3230822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14789" y="2666999"/>
              <a:ext cx="2554203" cy="3018033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14789" y="629816"/>
              <a:ext cx="2535201" cy="2100758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9508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2400"/>
            <a:ext cx="6486706" cy="1176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619" y="1344581"/>
            <a:ext cx="5675868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7596274" cy="49991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5" t="28742" r="30202" b="38298"/>
          <a:stretch/>
        </p:blipFill>
        <p:spPr bwMode="auto">
          <a:xfrm>
            <a:off x="248332" y="652315"/>
            <a:ext cx="3702205" cy="282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615204"/>
            <a:ext cx="4828450" cy="2950720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2" t="33220" r="47497" b="27127"/>
          <a:stretch/>
        </p:blipFill>
        <p:spPr bwMode="auto">
          <a:xfrm>
            <a:off x="533400" y="3657600"/>
            <a:ext cx="2639785" cy="292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6" t="39744" r="40070" b="31037"/>
          <a:stretch/>
        </p:blipFill>
        <p:spPr bwMode="auto">
          <a:xfrm>
            <a:off x="3657600" y="4140689"/>
            <a:ext cx="5100214" cy="195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76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457200"/>
            <a:ext cx="91440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Beehive</a:t>
            </a:r>
            <a:br>
              <a:rPr lang="en-US" b="1" dirty="0" smtClean="0"/>
            </a:br>
            <a:r>
              <a:rPr lang="en-US" b="1" dirty="0" smtClean="0"/>
              <a:t>Picture Book List</a:t>
            </a:r>
            <a:endParaRPr lang="en-US" b="1" dirty="0"/>
          </a:p>
        </p:txBody>
      </p:sp>
      <p:pic>
        <p:nvPicPr>
          <p:cNvPr id="2050" name="Picture 2" descr="C:\Users\mariannefbates\Desktop\CLAU\Logos\Beehive Book Awards new logo col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274" y="1828800"/>
            <a:ext cx="5125453" cy="427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3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15784" r="61301" b="61267"/>
          <a:stretch/>
        </p:blipFill>
        <p:spPr bwMode="auto">
          <a:xfrm>
            <a:off x="685800" y="533400"/>
            <a:ext cx="3246689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61392"/>
            <a:ext cx="3042168" cy="41334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5334000"/>
            <a:ext cx="6383065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6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533400"/>
            <a:ext cx="5791702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1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alligator poetry book 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500315" cy="369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s your kid into animals? We've got you covered with these fun craft ide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t="7754" r="21143" b="11845"/>
          <a:stretch/>
        </p:blipFill>
        <p:spPr bwMode="auto">
          <a:xfrm>
            <a:off x="5410199" y="1905000"/>
            <a:ext cx="3135086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810" y="5105400"/>
            <a:ext cx="3401863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5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33400"/>
            <a:ext cx="3883489" cy="5749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731537"/>
            <a:ext cx="3657917" cy="5352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205" y="2209800"/>
            <a:ext cx="2975106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0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33" y="152400"/>
            <a:ext cx="2169368" cy="3086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04800"/>
            <a:ext cx="5434917" cy="40783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370587"/>
            <a:ext cx="4453218" cy="334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2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457200"/>
            <a:ext cx="8305800" cy="13716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Beehive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Graphic Novel List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mariannefbates\Desktop\CLAU\Logos\Beehive Book Awards new logo col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55800"/>
            <a:ext cx="4236720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63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73058" y="471328"/>
            <a:ext cx="7997884" cy="5915345"/>
            <a:chOff x="149232" y="218518"/>
            <a:chExt cx="8680568" cy="61918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83" y="218518"/>
              <a:ext cx="4268558" cy="619189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32" y="218518"/>
              <a:ext cx="2143579" cy="3164633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9440" y="2921297"/>
              <a:ext cx="2370359" cy="3489112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32" y="3383151"/>
              <a:ext cx="2143579" cy="3027258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9441" y="218518"/>
              <a:ext cx="2370359" cy="3017649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57191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8305800" cy="16002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/>
              <a:t>Beehive</a:t>
            </a:r>
            <a:br>
              <a:rPr lang="en-US" sz="5400" b="1" dirty="0" smtClean="0"/>
            </a:br>
            <a:r>
              <a:rPr lang="en-US" sz="5400" b="1" dirty="0" smtClean="0"/>
              <a:t>Young Adult Book List</a:t>
            </a:r>
            <a:endParaRPr lang="en-US" sz="5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860" y="1931167"/>
            <a:ext cx="4266281" cy="355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6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5013" y="289270"/>
            <a:ext cx="8413975" cy="6279461"/>
            <a:chOff x="504871" y="437025"/>
            <a:chExt cx="8413975" cy="627946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1135" y="2497445"/>
              <a:ext cx="1462751" cy="2191819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3949" y="437025"/>
              <a:ext cx="1375227" cy="2077575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1136" y="439334"/>
              <a:ext cx="2144431" cy="3310588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93359" y="4530445"/>
              <a:ext cx="1456649" cy="218604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71" y="2180312"/>
              <a:ext cx="2998650" cy="453617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7936" y="450793"/>
              <a:ext cx="1496013" cy="2241772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450793"/>
              <a:ext cx="1473200" cy="22098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4178" y="3749922"/>
              <a:ext cx="1984668" cy="2939556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0218" y="450793"/>
              <a:ext cx="2069496" cy="3130607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71662" y="3657601"/>
              <a:ext cx="2014432" cy="30480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5518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85800"/>
            <a:ext cx="3653942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60421" y="1905000"/>
            <a:ext cx="3706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Possible Activities/Lessons: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60421" y="2438400"/>
            <a:ext cx="38453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Malapropisms</a:t>
            </a:r>
            <a:endParaRPr lang="en-US" dirty="0"/>
          </a:p>
          <a:p>
            <a:r>
              <a:rPr lang="en-US" dirty="0">
                <a:hlinkClick r:id="rId3"/>
              </a:rPr>
              <a:t>https://www.grammarly.com/blog/?</a:t>
            </a:r>
            <a:r>
              <a:rPr lang="en-US" dirty="0" smtClean="0">
                <a:hlinkClick r:id="rId3"/>
              </a:rPr>
              <a:t>s=malapropism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Forms of poetry</a:t>
            </a:r>
          </a:p>
        </p:txBody>
      </p:sp>
    </p:spTree>
    <p:extLst>
      <p:ext uri="{BB962C8B-B14F-4D97-AF65-F5344CB8AC3E}">
        <p14:creationId xmlns:p14="http://schemas.microsoft.com/office/powerpoint/2010/main" val="5203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0" y="381000"/>
            <a:ext cx="7679662" cy="6122900"/>
            <a:chOff x="549938" y="210315"/>
            <a:chExt cx="7679662" cy="61229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38" y="210315"/>
              <a:ext cx="2437033" cy="2998501"/>
            </a:xfrm>
            <a:prstGeom prst="rect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938" y="3265332"/>
              <a:ext cx="2446116" cy="305764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292" y="248055"/>
              <a:ext cx="3303308" cy="249568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8033" y="2300481"/>
              <a:ext cx="1806280" cy="2528791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934" y="4857602"/>
              <a:ext cx="1853562" cy="1468591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5766" y="2782283"/>
              <a:ext cx="1483834" cy="1489541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292" y="4511545"/>
              <a:ext cx="1645814" cy="1811432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4727" y="248055"/>
              <a:ext cx="1839586" cy="203945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375" y="2743740"/>
              <a:ext cx="1739909" cy="173990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45434" y="4296142"/>
              <a:ext cx="1584166" cy="2037073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1059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791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endParaRPr lang="en-US" sz="6000" dirty="0" smtClean="0"/>
          </a:p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endParaRPr lang="en-US" sz="6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1882140"/>
            <a:ext cx="5372100" cy="3223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537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753" y="1371600"/>
            <a:ext cx="5612377" cy="424021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327819" y="914400"/>
            <a:ext cx="3932237" cy="16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Activities</a:t>
            </a: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152400" y="1905000"/>
            <a:ext cx="29718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Paper Plate Goose or Sand Dollar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http://www.daniellesplace.com/html/DuckCrafts.html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http://craftsbyamanda.com/paper-plate-sand-dollars/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400" b="0" i="0" u="sng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“Hibernation” Read-a-thon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 Geese Migrate?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1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http://www.birdnature.com/flyways.html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38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71600"/>
            <a:ext cx="5197450" cy="411797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350837" y="571500"/>
            <a:ext cx="3932237" cy="16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Activities</a:t>
            </a: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152401" y="1676400"/>
            <a:ext cx="32004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Tissue paper collage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sng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https://homemadecity.com/2016/03/01/this-picture-book-life-tissue-paper-collage-creature-feature/</a:t>
            </a: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400" b="0" i="0" u="sng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packet on Tara Lazar’s website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sng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https://taralazar.files.wordpress.com/2016/03/nnactivitykitlowres.pdf</a:t>
            </a: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an all about me collage showing the great quatilities you have that make you unique.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543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609600"/>
            <a:ext cx="4102964" cy="575512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200" y="762000"/>
            <a:ext cx="3932237" cy="16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Activities</a:t>
            </a:r>
            <a:endParaRPr lang="en-US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52401" y="2057400"/>
            <a:ext cx="3962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 the topiary you would like to see outside your bedroom window.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Plant a seed in a paper cup.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 an animal shape or other interesting shape on construction paper. Cut leaves out of green paper and glue them to your drawing to make it look like a topiary.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291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03860" y="457200"/>
            <a:ext cx="8305800" cy="13716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Beehive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Children’s Fiction List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mariannefbates\Desktop\CLAU\Logos\Beehive Book Awards new logo col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55800"/>
            <a:ext cx="4236720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17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49938" y="247097"/>
            <a:ext cx="7644124" cy="6363807"/>
            <a:chOff x="76199" y="-17437"/>
            <a:chExt cx="7644124" cy="636380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9" y="-17437"/>
              <a:ext cx="2212497" cy="3118747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8684" y="0"/>
              <a:ext cx="2038910" cy="3089258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7594" y="0"/>
              <a:ext cx="2253280" cy="3128602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089259"/>
              <a:ext cx="2206564" cy="3238458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73" y="1564301"/>
              <a:ext cx="1159449" cy="1564299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25120" y="3128601"/>
              <a:ext cx="2440270" cy="3199116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9366" y="3101311"/>
              <a:ext cx="2135754" cy="3226406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74" y="0"/>
              <a:ext cx="1135326" cy="1605346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60873" y="3109948"/>
              <a:ext cx="1159450" cy="1745082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72" y="4719379"/>
              <a:ext cx="1159450" cy="162699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7139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6800" y="2667000"/>
            <a:ext cx="6477000" cy="37277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304800"/>
            <a:ext cx="8534400" cy="2153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Book Scavenger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 </a:t>
            </a: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www.bookscavenger.com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participate in scaled down version of the Book Scavenger game found in the book!  If you would like a similar challenge visit </a:t>
            </a: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www.bookcrossing.com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website was part of the inspiration for Book Scavenger.  Through this site 1.3 million readers have hidden more than 10 million books!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5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 isInverted="1"/>
      </p:transition>
    </mc:Choice>
    <mc:Fallback xmlns="">
      <p:transition spd="slow">
        <p:fade/>
      </p:transition>
    </mc:Fallback>
  </mc:AlternateContent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4.xml><?xml version="1.0" encoding="utf-8"?>
<a:theme xmlns:a="http://schemas.openxmlformats.org/drawingml/2006/main" name="2_Slice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5.xml><?xml version="1.0" encoding="utf-8"?>
<a:theme xmlns:a="http://schemas.openxmlformats.org/drawingml/2006/main" name="3_Slice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ppt/theme/theme6.xml><?xml version="1.0" encoding="utf-8"?>
<a:theme xmlns:a="http://schemas.openxmlformats.org/drawingml/2006/main" name="1_Slic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2217</TotalTime>
  <Words>524</Words>
  <Application>Microsoft Office PowerPoint</Application>
  <PresentationFormat>On-screen Show (4:3)</PresentationFormat>
  <Paragraphs>69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Calibri</vt:lpstr>
      <vt:lpstr>Calibri Light</vt:lpstr>
      <vt:lpstr>Century Gothic</vt:lpstr>
      <vt:lpstr>Courier New</vt:lpstr>
      <vt:lpstr>Times New Roman</vt:lpstr>
      <vt:lpstr>Wingdings 3</vt:lpstr>
      <vt:lpstr>1_Office Theme</vt:lpstr>
      <vt:lpstr>Slice</vt:lpstr>
      <vt:lpstr>Celestial</vt:lpstr>
      <vt:lpstr>2_Slice</vt:lpstr>
      <vt:lpstr>3_Slice</vt:lpstr>
      <vt:lpstr>1_Slice</vt:lpstr>
      <vt:lpstr>Beehive Nominees</vt:lpstr>
      <vt:lpstr>Beehive Picture Book List</vt:lpstr>
      <vt:lpstr>PowerPoint Presentation</vt:lpstr>
      <vt:lpstr>PowerPoint Presentation</vt:lpstr>
      <vt:lpstr>PowerPoint Presentation</vt:lpstr>
      <vt:lpstr>PowerPoint Presentation</vt:lpstr>
      <vt:lpstr>Beehive Children’s Fiction List</vt:lpstr>
      <vt:lpstr>PowerPoint Presentation</vt:lpstr>
      <vt:lpstr>PowerPoint Presentation</vt:lpstr>
      <vt:lpstr>PowerPoint Presentation</vt:lpstr>
      <vt:lpstr>Beehive Informational Book List</vt:lpstr>
      <vt:lpstr>PowerPoint Presentation</vt:lpstr>
      <vt:lpstr>PowerPoint Presentation</vt:lpstr>
      <vt:lpstr>PowerPoint Presentation</vt:lpstr>
      <vt:lpstr>PowerPoint Presentation</vt:lpstr>
      <vt:lpstr>Beehive Poetry Book List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Beehive Graphic Novel List</vt:lpstr>
      <vt:lpstr>PowerPoint Presentation</vt:lpstr>
      <vt:lpstr>Beehive Young Adult Book List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Beehive Young Adult List</dc:title>
  <dc:creator>mariannefbates</dc:creator>
  <cp:lastModifiedBy>slcls</cp:lastModifiedBy>
  <cp:revision>152</cp:revision>
  <cp:lastPrinted>2017-02-16T01:08:35Z</cp:lastPrinted>
  <dcterms:created xsi:type="dcterms:W3CDTF">2013-01-24T04:37:12Z</dcterms:created>
  <dcterms:modified xsi:type="dcterms:W3CDTF">2017-03-03T21:37:05Z</dcterms:modified>
</cp:coreProperties>
</file>